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Lato" panose="020F0502020204030203" pitchFamily="34" charset="0"/>
      <p:regular r:id="rId46"/>
      <p:bold r:id="rId47"/>
      <p:italic r:id="rId48"/>
      <p:boldItalic r:id="rId49"/>
    </p:embeddedFont>
    <p:embeddedFont>
      <p:font typeface="Lora" panose="020B0604020202020204" charset="0"/>
      <p:regular r:id="rId50"/>
      <p:bold r:id="rId51"/>
      <p:italic r:id="rId52"/>
      <p:boldItalic r:id="rId53"/>
    </p:embeddedFont>
    <p:embeddedFont>
      <p:font typeface="Raleway"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627" autoAdjust="0"/>
  </p:normalViewPr>
  <p:slideViewPr>
    <p:cSldViewPr snapToGrid="0">
      <p:cViewPr varScale="1">
        <p:scale>
          <a:sx n="75" d="100"/>
          <a:sy n="75" d="100"/>
        </p:scale>
        <p:origin x="1122"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ultofpedagogy.com/classroom-icebreaker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conversationstartersworld.com/would-you-rather-question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Information_deficit_mode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782a5cb2b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782a5cb2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782a5cb2b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782a5cb2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14141"/>
                </a:solidFill>
                <a:highlight>
                  <a:srgbClr val="FFFFFF"/>
                </a:highlight>
                <a:latin typeface="Lora"/>
                <a:ea typeface="Lora"/>
                <a:cs typeface="Lora"/>
                <a:sym typeface="Lora"/>
              </a:rPr>
              <a:t>Reading research papers takes you to the edge of human knowledge:</a:t>
            </a:r>
            <a:endParaRPr sz="1200" dirty="0">
              <a:solidFill>
                <a:srgbClr val="414141"/>
              </a:solidFill>
              <a:highlight>
                <a:srgbClr val="FFFFFF"/>
              </a:highlight>
              <a:latin typeface="Lora"/>
              <a:ea typeface="Lora"/>
              <a:cs typeface="Lora"/>
              <a:sym typeface="Lora"/>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782a5cb2b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782a5cb2b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14141"/>
                </a:solidFill>
                <a:highlight>
                  <a:srgbClr val="FFFFFF"/>
                </a:highlight>
                <a:latin typeface="Lora"/>
                <a:ea typeface="Lora"/>
                <a:cs typeface="Lora"/>
                <a:sym typeface="Lora"/>
              </a:rPr>
              <a:t>Once you're at the boundary, you focus:</a:t>
            </a:r>
            <a:endParaRPr sz="1200" dirty="0">
              <a:solidFill>
                <a:srgbClr val="414141"/>
              </a:solidFill>
              <a:highlight>
                <a:srgbClr val="FFFFFF"/>
              </a:highlight>
              <a:latin typeface="Lora"/>
              <a:ea typeface="Lora"/>
              <a:cs typeface="Lora"/>
              <a:sym typeface="Lora"/>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782a5cb2b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782a5cb2b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dirty="0">
                <a:solidFill>
                  <a:srgbClr val="414141"/>
                </a:solidFill>
                <a:latin typeface="Lora"/>
                <a:ea typeface="Lora"/>
                <a:cs typeface="Lora"/>
                <a:sym typeface="Lora"/>
              </a:rPr>
              <a:t>You push at the boundary for a few years:</a:t>
            </a:r>
            <a:endParaRPr sz="1200" dirty="0">
              <a:solidFill>
                <a:srgbClr val="414141"/>
              </a:solidFill>
              <a:latin typeface="Lora"/>
              <a:ea typeface="Lora"/>
              <a:cs typeface="Lora"/>
              <a:sym typeface="Lora"/>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782a5cb2b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782a5cb2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14141"/>
                </a:solidFill>
                <a:highlight>
                  <a:srgbClr val="FFFFFF"/>
                </a:highlight>
                <a:latin typeface="Lora"/>
                <a:ea typeface="Lora"/>
                <a:cs typeface="Lora"/>
                <a:sym typeface="Lora"/>
              </a:rPr>
              <a:t>Until one day, the boundary gives way:</a:t>
            </a:r>
            <a:endParaRPr sz="1200" dirty="0">
              <a:solidFill>
                <a:srgbClr val="414141"/>
              </a:solidFill>
              <a:highlight>
                <a:srgbClr val="FFFFFF"/>
              </a:highlight>
              <a:latin typeface="Lora"/>
              <a:ea typeface="Lora"/>
              <a:cs typeface="Lora"/>
              <a:sym typeface="Lora"/>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782a5cb2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782a5cb2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14141"/>
                </a:solidFill>
                <a:highlight>
                  <a:srgbClr val="FFFFFF"/>
                </a:highlight>
                <a:latin typeface="Lora"/>
                <a:ea typeface="Lora"/>
                <a:cs typeface="Lora"/>
                <a:sym typeface="Lora"/>
              </a:rPr>
              <a:t>And, that dent you've made is called a Ph.D.:</a:t>
            </a:r>
            <a:endParaRPr sz="1200" dirty="0">
              <a:solidFill>
                <a:srgbClr val="414141"/>
              </a:solidFill>
              <a:highlight>
                <a:srgbClr val="FFFFFF"/>
              </a:highlight>
              <a:latin typeface="Lora"/>
              <a:ea typeface="Lora"/>
              <a:cs typeface="Lora"/>
              <a:sym typeface="Lora"/>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782a5cb2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782a5cb2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14141"/>
                </a:solidFill>
                <a:highlight>
                  <a:srgbClr val="FFFFFF"/>
                </a:highlight>
                <a:latin typeface="Lora"/>
                <a:ea typeface="Lora"/>
                <a:cs typeface="Lora"/>
                <a:sym typeface="Lora"/>
              </a:rPr>
              <a:t>Of course, the world looks different to you now:</a:t>
            </a:r>
            <a:endParaRPr sz="1200" dirty="0">
              <a:solidFill>
                <a:srgbClr val="414141"/>
              </a:solidFill>
              <a:highlight>
                <a:srgbClr val="FFFFFF"/>
              </a:highlight>
              <a:latin typeface="Lora"/>
              <a:ea typeface="Lora"/>
              <a:cs typeface="Lora"/>
              <a:sym typeface="Lora"/>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782a5cb2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782a5cb2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14141"/>
                </a:solidFill>
                <a:highlight>
                  <a:srgbClr val="FFFFFF"/>
                </a:highlight>
                <a:latin typeface="Lora"/>
                <a:ea typeface="Lora"/>
                <a:cs typeface="Lora"/>
                <a:sym typeface="Lora"/>
              </a:rPr>
              <a:t>: So, don't forget the bigger picture:</a:t>
            </a:r>
            <a:endParaRPr sz="1200" dirty="0">
              <a:solidFill>
                <a:srgbClr val="414141"/>
              </a:solidFill>
              <a:highlight>
                <a:srgbClr val="FFFFFF"/>
              </a:highlight>
              <a:latin typeface="Lora"/>
              <a:ea typeface="Lora"/>
              <a:cs typeface="Lora"/>
              <a:sym typeface="Lora"/>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782a5cb2b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782a5cb2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SzPts val="1100"/>
              <a:buNone/>
            </a:pPr>
            <a:r>
              <a:rPr lang="en" u="sng" dirty="0">
                <a:solidFill>
                  <a:schemeClr val="hlink"/>
                </a:solidFill>
                <a:hlinkClick r:id="rId3"/>
              </a:rPr>
              <a:t>https://www.cultofpedagogy.com/classroom-icebreakers/</a:t>
            </a:r>
            <a:endParaRPr dirty="0"/>
          </a:p>
          <a:p>
            <a:pPr marL="457200" lvl="0" indent="-228600" algn="l" rtl="0">
              <a:spcBef>
                <a:spcPts val="0"/>
              </a:spcBef>
              <a:spcAft>
                <a:spcPts val="0"/>
              </a:spcAft>
              <a:buSzPts val="1100"/>
              <a:buNone/>
            </a:pPr>
            <a:r>
              <a:rPr lang="en" dirty="0"/>
              <a:t>Would you rather live in the country or the city?</a:t>
            </a:r>
            <a:endParaRPr dirty="0"/>
          </a:p>
          <a:p>
            <a:pPr marL="457200" lvl="0" indent="-228600" algn="l" rtl="0">
              <a:spcBef>
                <a:spcPts val="0"/>
              </a:spcBef>
              <a:spcAft>
                <a:spcPts val="0"/>
              </a:spcAft>
              <a:buSzPts val="1100"/>
              <a:buNone/>
            </a:pPr>
            <a:r>
              <a:rPr lang="en" dirty="0"/>
              <a:t>Should all students be required to learn a second language?</a:t>
            </a:r>
            <a:endParaRPr dirty="0"/>
          </a:p>
          <a:p>
            <a:pPr marL="457200" lvl="0" indent="-228600" algn="l" rtl="0">
              <a:spcBef>
                <a:spcPts val="0"/>
              </a:spcBef>
              <a:spcAft>
                <a:spcPts val="0"/>
              </a:spcAft>
              <a:buSzPts val="1100"/>
              <a:buNone/>
            </a:pPr>
            <a:r>
              <a:rPr lang="en" dirty="0"/>
              <a:t>Which is worse: bad breath or body odor? (did not write)</a:t>
            </a:r>
            <a:endParaRPr dirty="0"/>
          </a:p>
          <a:p>
            <a:pPr marL="457200" lvl="0" indent="-228600" algn="l" rtl="0">
              <a:spcBef>
                <a:spcPts val="0"/>
              </a:spcBef>
              <a:spcAft>
                <a:spcPts val="0"/>
              </a:spcAft>
              <a:buSzPts val="1100"/>
              <a:buNone/>
            </a:pPr>
            <a:r>
              <a:rPr lang="en" dirty="0"/>
              <a:t>Would you rather be indoors or outdoors?</a:t>
            </a:r>
            <a:endParaRPr dirty="0"/>
          </a:p>
          <a:p>
            <a:pPr marL="457200" lvl="0" indent="-228600" algn="l" rtl="0">
              <a:spcBef>
                <a:spcPts val="0"/>
              </a:spcBef>
              <a:spcAft>
                <a:spcPts val="0"/>
              </a:spcAft>
              <a:buSzPts val="1100"/>
              <a:buNone/>
            </a:pPr>
            <a:r>
              <a:rPr lang="en" dirty="0"/>
              <a:t>Which is better: Playing sports or watching sports? (did not write)</a:t>
            </a:r>
            <a:endParaRPr dirty="0"/>
          </a:p>
          <a:p>
            <a:pPr marL="457200" lvl="0" indent="-228600" algn="l" rtl="0">
              <a:spcBef>
                <a:spcPts val="0"/>
              </a:spcBef>
              <a:spcAft>
                <a:spcPts val="0"/>
              </a:spcAft>
              <a:buSzPts val="1100"/>
              <a:buNone/>
            </a:pPr>
            <a:r>
              <a:rPr lang="en" dirty="0"/>
              <a:t>Would you rather travel every single day or never leave home?</a:t>
            </a:r>
            <a:endParaRPr dirty="0"/>
          </a:p>
          <a:p>
            <a:pPr marL="457200" lvl="0" indent="-228600" algn="l" rtl="0">
              <a:spcBef>
                <a:spcPts val="0"/>
              </a:spcBef>
              <a:spcAft>
                <a:spcPts val="0"/>
              </a:spcAft>
              <a:buSzPts val="1100"/>
              <a:buNone/>
            </a:pPr>
            <a:r>
              <a:rPr lang="en" dirty="0"/>
              <a:t>Would you rather have a horrible short term memory or a horrible long term memory? (</a:t>
            </a:r>
            <a:r>
              <a:rPr lang="en" u="sng" dirty="0">
                <a:solidFill>
                  <a:schemeClr val="hlink"/>
                </a:solidFill>
                <a:hlinkClick r:id="rId4"/>
              </a:rPr>
              <a:t>https://conversationstartersworld.com/would-you-rather-questions/</a:t>
            </a:r>
            <a:r>
              <a:rPr lang="en" dirty="0"/>
              <a:t>)</a:t>
            </a:r>
            <a:endParaRPr dirty="0"/>
          </a:p>
          <a:p>
            <a:pPr marL="457200" lvl="0" indent="-228600" algn="l" rtl="0">
              <a:spcBef>
                <a:spcPts val="0"/>
              </a:spcBef>
              <a:spcAft>
                <a:spcPts val="0"/>
              </a:spcAft>
              <a:buSzPts val="1100"/>
              <a:buNone/>
            </a:pPr>
            <a:r>
              <a:rPr lang="en" dirty="0"/>
              <a:t>Would you rather be able to control fire or water?</a:t>
            </a:r>
            <a:endParaRPr dirty="0"/>
          </a:p>
          <a:p>
            <a:pPr marL="457200" lvl="0" indent="-228600" algn="l" rtl="0">
              <a:spcBef>
                <a:spcPts val="0"/>
              </a:spcBef>
              <a:spcAft>
                <a:spcPts val="0"/>
              </a:spcAft>
              <a:buSzPts val="1100"/>
              <a:buNone/>
            </a:pPr>
            <a:r>
              <a:rPr lang="en" dirty="0"/>
              <a:t>Would you rather be able to be free from junk mail or free from email spam for the rest of your life?</a:t>
            </a:r>
            <a:endParaRPr dirty="0"/>
          </a:p>
          <a:p>
            <a:pPr marL="457200" lvl="0" indent="-228600" algn="l" rtl="0">
              <a:spcBef>
                <a:spcPts val="0"/>
              </a:spcBef>
              <a:spcAft>
                <a:spcPts val="0"/>
              </a:spcAft>
              <a:buSzPts val="1100"/>
              <a:buNone/>
            </a:pPr>
            <a:r>
              <a:rPr lang="en" dirty="0"/>
              <a:t>Would you rather have amazingly fast typing / texting speed or be able to read ridiculously fast?</a:t>
            </a:r>
            <a:endParaRPr dirty="0"/>
          </a:p>
          <a:p>
            <a:pPr marL="457200" lvl="0" indent="-228600" algn="l" rtl="0">
              <a:spcBef>
                <a:spcPts val="0"/>
              </a:spcBef>
              <a:spcAft>
                <a:spcPts val="0"/>
              </a:spcAft>
              <a:buSzPts val="1100"/>
              <a:buNone/>
            </a:pPr>
            <a:r>
              <a:rPr lang="en" dirty="0"/>
              <a:t>Would you rather know the history of every object you touched or be able to talk to animals?</a:t>
            </a:r>
            <a:endParaRPr dirty="0"/>
          </a:p>
          <a:p>
            <a:pPr marL="457200" lvl="0" indent="-228600" algn="l" rtl="0">
              <a:spcBef>
                <a:spcPts val="0"/>
              </a:spcBef>
              <a:spcAft>
                <a:spcPts val="0"/>
              </a:spcAft>
              <a:buSzPts val="1100"/>
              <a:buNone/>
            </a:pPr>
            <a:r>
              <a:rPr lang="en" dirty="0"/>
              <a:t>Would you rather have a completely automated home or a self-driving car?</a:t>
            </a:r>
            <a:endParaRPr dirty="0"/>
          </a:p>
          <a:p>
            <a:pPr marL="457200" lvl="0" indent="-228600" algn="l" rtl="0">
              <a:spcBef>
                <a:spcPts val="0"/>
              </a:spcBef>
              <a:spcAft>
                <a:spcPts val="0"/>
              </a:spcAft>
              <a:buSzPts val="1100"/>
              <a:buNone/>
            </a:pPr>
            <a:r>
              <a:rPr lang="en" dirty="0"/>
              <a:t>Would you rather live on the beach or in a cabin in the woods?</a:t>
            </a:r>
            <a:endParaRPr sz="1200" dirty="0">
              <a:solidFill>
                <a:srgbClr val="5B5E5E"/>
              </a:solidFill>
              <a:latin typeface="Lora"/>
              <a:ea typeface="Lora"/>
              <a:cs typeface="Lora"/>
              <a:sym typeface="Lora"/>
            </a:endParaRPr>
          </a:p>
          <a:p>
            <a:pPr marL="457200" lvl="0" indent="-228600" algn="l" rtl="0">
              <a:spcBef>
                <a:spcPts val="0"/>
              </a:spcBef>
              <a:spcAft>
                <a:spcPts val="0"/>
              </a:spcAft>
              <a:buSzPts val="1100"/>
              <a:buNone/>
            </a:pPr>
            <a:endParaRPr dirty="0"/>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-Find the person with a different Hogwarts House.</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-Probably not the last icebreaker you’ll see.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-Critical to build a sense of community; at the minimum, we should learn each other’s names and feel comfortable sharing ideas in front of each other. And that’s really the goal of this and other ice-breakers, so keep that in mind as you do these activities.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-So you’ll find the person. And </a:t>
            </a:r>
            <a:r>
              <a:rPr lang="en" i="1" dirty="0">
                <a:solidFill>
                  <a:schemeClr val="dk1"/>
                </a:solidFill>
              </a:rPr>
              <a:t>introduce yourself</a:t>
            </a:r>
            <a:r>
              <a:rPr lang="en" dirty="0">
                <a:solidFill>
                  <a:schemeClr val="dk1"/>
                </a:solidFill>
              </a:rPr>
              <a:t> to people you meet along the way. If there’s any single person who can name everyone by name by the end of this activity, I’ll get you candy sometime this week for everyone in the class.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-Once you find the person, discuss the hypothetical on your notecard. We also suggest you exchange contact info.</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-Are the instructions clear?</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782a5cb2b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782a5cb2b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Space to integrate ideas from our critical consumption of psychology; to take material from academic articles and think about how these ideas play out in the world, in your life, and in the lives of those around you; to communicate science to your loved ones and be able to talk about why cognitive psychology is so cool; to encounter new perspectives and new ideas and engaging and exploring those ideas in an inclusive and open-minded environment.</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Taken from Brenda: My goal is to help you </a:t>
            </a:r>
            <a:r>
              <a:rPr lang="en" i="1">
                <a:solidFill>
                  <a:schemeClr val="dk1"/>
                </a:solidFill>
              </a:rPr>
              <a:t>succeed</a:t>
            </a:r>
            <a:r>
              <a:rPr lang="en">
                <a:solidFill>
                  <a:schemeClr val="dk1"/>
                </a:solidFill>
              </a:rPr>
              <a:t>, and for every student in this room to be successful, whatever that looks like to you. That might mean all of you get As, but it also might mean: you study efficiently enough to make time for other courses, or that you exit this class knowing whether or not you want to minor in psychology, or that you graduate and are able to an intelligent consumer of psychological research for your whole life.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782a5cb2b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782a5cb2b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82a5cb2b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82a5cb2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782a5cb2b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782a5cb2b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about WHY this way (‘how do we know what we know?’ and 1970s articles)</a:t>
            </a:r>
            <a:endParaRPr/>
          </a:p>
          <a:p>
            <a:pPr marL="0" lvl="0" indent="0" algn="l" rtl="0">
              <a:spcBef>
                <a:spcPts val="0"/>
              </a:spcBef>
              <a:spcAft>
                <a:spcPts val="0"/>
              </a:spcAft>
              <a:buNone/>
            </a:pPr>
            <a:r>
              <a:rPr lang="en"/>
              <a:t>-show them the website and go over</a:t>
            </a:r>
            <a:endParaRPr/>
          </a:p>
          <a:p>
            <a:pPr marL="0" lvl="0" indent="0" algn="l" rtl="0">
              <a:spcBef>
                <a:spcPts val="0"/>
              </a:spcBef>
              <a:spcAft>
                <a:spcPts val="0"/>
              </a:spcAft>
              <a:buNone/>
            </a:pPr>
            <a:r>
              <a:rPr lang="en"/>
              <a:t>-</a:t>
            </a:r>
            <a:r>
              <a:rPr lang="en">
                <a:solidFill>
                  <a:schemeClr val="dk1"/>
                </a:solidFill>
              </a:rPr>
              <a:t>Talk generally about supportive environment means letting students have agency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782a5cb2b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782a5cb2b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782a5cb2b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782a5cb2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Attendance is mandatory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782a5cb2b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782a5cb2b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782a5cb2b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782a5cb2b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782a5cb2b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782a5cb2b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Although science is mostly distinguishable from pseudoscience, that might not be so evident to the public, and sometimes even the ‘safeguards’ of science fail (cc: Simine Vazire article; comic distinguishing the two and Wikipedia page)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All models are wrong (e.g., StackOverflow page):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Models are a simplified way to think about a structure or process and can help us understand, visualize, and explain a neurocognitive phenomenon.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Even though all models are wrong, models can be predictively useful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public has certain conceptions of science, and some of the findings that they may have liked the most have turned out to be demonstrable false by the standards of science (e.g., Dorsa Amir thread)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Science communication can create gaps between popular and real science if it is too sensationalized (e.g., headlines; Mozart effect)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Stories of genius almost always have some underlying background context that we are missing (e.g., Albert Einstein thread)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782a5cb2b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782a5cb2b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 that they know reliability and validity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782a5cb2b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782a5cb2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782a5cb2b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782a5cb2b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782a5cb2b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782a5cb2b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No one method is correct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The abstract should tell you nearly all the interesting things about the paper, including why they did the experiment, what they expected to find, and what they found [beware of reading too much into their hypotheses though – these are often made post-hoc*]</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No really, unless you’re trying to fit the finding into the context of past research, or find support for some of there more obscure hypotheses, you can often buzz right on by this section. Not to say that it’s useless, but might not be the best place to start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Jump to the methods and try to figure out what the task was. The abstract likely told you what they found, but probably not how they find it. Methods will tell you the task and likely contrast [Q: why are contrast important?]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Most papers can be understood from the figures alone. They should be able to clearly show the ‘key’ results wrt contrast of interest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Sometimes you read the results and you’re like huh, why should I care? The discussion section often addresses this question, w/ the researchers explaining their finding and why they think it is interesting or matters</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AutoNum type="arabicParenR"/>
            </a:pPr>
            <a:r>
              <a:rPr lang="en" sz="1200">
                <a:solidFill>
                  <a:schemeClr val="dk1"/>
                </a:solidFill>
                <a:latin typeface="Calibri"/>
                <a:ea typeface="Calibri"/>
                <a:cs typeface="Calibri"/>
                <a:sym typeface="Calibri"/>
              </a:rPr>
              <a:t>Now it makes a bit more sense to through the why*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782a5cb2b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782a5cb2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It’s always nice know a little about people you’re going to see every week. So, before I ask you to introduce yourselves to each other, here’s a little about me.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My name is Christina. I am a rising 4th year PhD student. That means I’ve been at Duke for the same number of years as a senior in undergrad. My specialty is cognitive psychology, which is why I’m teaching this class - to share my passion with y’all. My background is in neuroscience, among other things. And I asked y’all for fun facts, here are a few about me. I read a lot and have become that person who no one knows what to get, gifts-wise, so they just buy me gifts cards and more books. I have something like 200 unread books because of that. Look, they even buy me book smelling candles that I have never once lit. And these were the seven books I chose for a challenge about books that you love that you couldn’t review or explain why you loved them. And a fact about me no one really knows? Post college, my friend and I co-founded a social media site for book readers, but it never got off the ground.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17b53b28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17b53b28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782a5cb2b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782a5cb2b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782a5cb2b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782a5cb2b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problem isn’t that scientists aren’t trusted or respected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782a5cb2b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782a5cb2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36% of adults get science news a few times a week</a:t>
            </a:r>
            <a:endParaRPr/>
          </a:p>
          <a:p>
            <a:pPr marL="457200" lvl="0" indent="-298450" algn="l" rtl="0">
              <a:spcBef>
                <a:spcPts val="0"/>
              </a:spcBef>
              <a:spcAft>
                <a:spcPts val="0"/>
              </a:spcAft>
              <a:buSzPts val="1100"/>
              <a:buChar char="●"/>
            </a:pPr>
            <a:r>
              <a:rPr lang="en"/>
              <a:t>30% say they actively look for science stories</a:t>
            </a:r>
            <a:endParaRPr/>
          </a:p>
          <a:p>
            <a:pPr marL="457200" lvl="0" indent="-298450" algn="l" rtl="0">
              <a:spcBef>
                <a:spcPts val="0"/>
              </a:spcBef>
              <a:spcAft>
                <a:spcPts val="0"/>
              </a:spcAft>
              <a:buSzPts val="1100"/>
              <a:buChar char="●"/>
            </a:pPr>
            <a:r>
              <a:rPr lang="en"/>
              <a:t>Only 17% seek out science news on their own &amp; read science stories a few times every week</a:t>
            </a:r>
            <a:endParaRPr/>
          </a:p>
          <a:p>
            <a:pPr marL="457200" lvl="0" indent="-298450" algn="l" rtl="0">
              <a:spcBef>
                <a:spcPts val="0"/>
              </a:spcBef>
              <a:spcAft>
                <a:spcPts val="0"/>
              </a:spcAft>
              <a:buSzPts val="1100"/>
              <a:buChar char="●"/>
            </a:pPr>
            <a:r>
              <a:rPr lang="en"/>
              <a:t>Among those who seek out science news, a majority rely on general news outlets</a:t>
            </a:r>
            <a:endParaRPr/>
          </a:p>
          <a:p>
            <a:pPr marL="914400" lvl="1" indent="-298450" algn="l" rtl="0">
              <a:spcBef>
                <a:spcPts val="0"/>
              </a:spcBef>
              <a:spcAft>
                <a:spcPts val="0"/>
              </a:spcAft>
              <a:buSzPts val="1100"/>
              <a:buChar char="○"/>
            </a:pPr>
            <a:r>
              <a:rPr lang="en"/>
              <a:t>Among those who are causal and uninterested news consumers, # soars (71 and 81)</a:t>
            </a:r>
            <a:endParaRPr/>
          </a:p>
          <a:p>
            <a:pPr marL="457200" lvl="0" indent="-298450" algn="l" rtl="0">
              <a:spcBef>
                <a:spcPts val="0"/>
              </a:spcBef>
              <a:spcAft>
                <a:spcPts val="0"/>
              </a:spcAft>
              <a:buSzPts val="1100"/>
              <a:buChar char="●"/>
            </a:pPr>
            <a:r>
              <a:rPr lang="en"/>
              <a:t>Active news consumers are more likely to go to a specialized news outlet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public should have a more realistic understanding of who a scientist is, but scientists need to do the same for the public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Social media matter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782a5cb2b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782a5cb2b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From: </a:t>
            </a:r>
            <a:r>
              <a:rPr lang="en" sz="1000">
                <a:solidFill>
                  <a:srgbClr val="222222"/>
                </a:solidFill>
                <a:highlight>
                  <a:srgbClr val="FFFFFF"/>
                </a:highlight>
              </a:rPr>
              <a:t>Nyhan, B., Reifler, J., Richey, S., &amp; Freed, G. L. (2014). Effective messages in vaccine promotion: a randomized trial. </a:t>
            </a:r>
            <a:r>
              <a:rPr lang="en" i="1">
                <a:solidFill>
                  <a:schemeClr val="dk1"/>
                </a:solidFill>
              </a:rPr>
              <a:t>Pediatrics</a:t>
            </a:r>
            <a:r>
              <a:rPr lang="en">
                <a:solidFill>
                  <a:schemeClr val="dk1"/>
                </a:solidFill>
              </a:rPr>
              <a:t>, </a:t>
            </a:r>
            <a:r>
              <a:rPr lang="en" i="1">
                <a:solidFill>
                  <a:schemeClr val="dk1"/>
                </a:solidFill>
              </a:rPr>
              <a:t>133</a:t>
            </a:r>
            <a:r>
              <a:rPr lang="en">
                <a:solidFill>
                  <a:schemeClr val="dk1"/>
                </a:solidFill>
              </a:rPr>
              <a:t>(4), e835-e842.</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“Refuting claims of an MMR/autism link successfully reduced misperceptions that vaccines cause autism but nonetheless decreased intent to vaccinate among parents who had the least favorable vaccine attitudes….”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Via Wikipedia (</a:t>
            </a:r>
            <a:r>
              <a:rPr lang="en" u="sng">
                <a:solidFill>
                  <a:schemeClr val="hlink"/>
                </a:solidFill>
                <a:hlinkClick r:id="rId3"/>
              </a:rPr>
              <a:t>https://en.wikipedia.org/wiki/Information_deficit_model</a:t>
            </a:r>
            <a:r>
              <a:rPr lang="en">
                <a:solidFill>
                  <a:schemeClr val="dk1"/>
                </a:solidFill>
              </a:rPr>
              <a:t>), </a:t>
            </a:r>
            <a:r>
              <a:rPr lang="en" sz="1050">
                <a:solidFill>
                  <a:srgbClr val="222222"/>
                </a:solidFill>
                <a:highlight>
                  <a:srgbClr val="FFFFFF"/>
                </a:highlight>
              </a:rPr>
              <a:t> the </a:t>
            </a:r>
            <a:r>
              <a:rPr lang="en" b="1">
                <a:solidFill>
                  <a:schemeClr val="dk1"/>
                </a:solidFill>
              </a:rPr>
              <a:t>information deficit model</a:t>
            </a:r>
            <a:r>
              <a:rPr lang="en">
                <a:solidFill>
                  <a:schemeClr val="dk1"/>
                </a:solidFill>
              </a:rPr>
              <a:t> (or simply </a:t>
            </a:r>
            <a:r>
              <a:rPr lang="en" b="1">
                <a:solidFill>
                  <a:schemeClr val="dk1"/>
                </a:solidFill>
              </a:rPr>
              <a:t>deficit model</a:t>
            </a:r>
            <a:r>
              <a:rPr lang="en">
                <a:solidFill>
                  <a:schemeClr val="dk1"/>
                </a:solidFill>
              </a:rPr>
              <a:t>) or </a:t>
            </a:r>
            <a:r>
              <a:rPr lang="en" b="1">
                <a:solidFill>
                  <a:schemeClr val="dk1"/>
                </a:solidFill>
              </a:rPr>
              <a:t>science literacy/knowledge deficit model</a:t>
            </a:r>
            <a:r>
              <a:rPr lang="en">
                <a:solidFill>
                  <a:schemeClr val="dk1"/>
                </a:solidFill>
              </a:rPr>
              <a:t> attributes public scepticism or hostility to science and technology to a lack of understanding, resulting from a lack of information. It is associated with a division between experts who have the information and non-experts who do not. The model implies that communication should focus on improving the transfer of information from experts to non-experts.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More information does not equal greater acceptance of science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7b53b28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7b53b28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782a5cb2b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782a5cb2b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782a5cb2b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782a5cb2b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17b53b28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17b53b2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782a5cb2b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782a5cb2b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782a5cb2b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782a5cb2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 I was born in Southern California and went to college in Southern California, at a tiny liberal arts college - Pomona College - and then moved to New Jersey, where I worked as a lab manager at Rutgers-Newark. Then I moved to Duke.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782a5cb2b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782a5cb2b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400" dirty="0">
                <a:solidFill>
                  <a:schemeClr val="dk1"/>
                </a:solidFill>
              </a:rPr>
              <a:t>What is a PhD?</a:t>
            </a:r>
            <a:endParaRPr lang="en" sz="1400" dirty="0">
              <a:solidFill>
                <a:schemeClr val="dk1"/>
              </a:solidFill>
            </a:endParaRPr>
          </a:p>
          <a:p>
            <a:pPr marL="0" lvl="0" indent="0" algn="l" rtl="0">
              <a:lnSpc>
                <a:spcPct val="115000"/>
              </a:lnSpc>
              <a:spcBef>
                <a:spcPts val="0"/>
              </a:spcBef>
              <a:spcAft>
                <a:spcPts val="0"/>
              </a:spcAft>
              <a:buNone/>
            </a:pPr>
            <a:endParaRPr lang="en" sz="1400" dirty="0">
              <a:solidFill>
                <a:schemeClr val="dk1"/>
              </a:solidFill>
            </a:endParaRPr>
          </a:p>
          <a:p>
            <a:pPr marL="0" lvl="0" indent="0" algn="l" rtl="0">
              <a:lnSpc>
                <a:spcPct val="115000"/>
              </a:lnSpc>
              <a:spcBef>
                <a:spcPts val="0"/>
              </a:spcBef>
              <a:spcAft>
                <a:spcPts val="0"/>
              </a:spcAft>
              <a:buNone/>
            </a:pPr>
            <a:r>
              <a:rPr lang="en" sz="1400" dirty="0">
                <a:solidFill>
                  <a:schemeClr val="dk1"/>
                </a:solidFill>
              </a:rPr>
              <a:t>So first, imagine a circle that contains all human knowledge...</a:t>
            </a:r>
            <a:endParaRPr sz="14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782a5cb2b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782a5cb2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14141"/>
                </a:solidFill>
                <a:highlight>
                  <a:srgbClr val="FFFFFF"/>
                </a:highlight>
                <a:latin typeface="Lora"/>
                <a:ea typeface="Lora"/>
                <a:cs typeface="Lora"/>
                <a:sym typeface="Lora"/>
              </a:rPr>
              <a:t>By the time you finish elementary school, you know a little:</a:t>
            </a:r>
            <a:endParaRPr sz="1200" dirty="0">
              <a:solidFill>
                <a:srgbClr val="414141"/>
              </a:solidFill>
              <a:highlight>
                <a:srgbClr val="FFFFFF"/>
              </a:highlight>
              <a:latin typeface="Lora"/>
              <a:ea typeface="Lora"/>
              <a:cs typeface="Lora"/>
              <a:sym typeface="Lora"/>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782a5cb2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782a5cb2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14141"/>
                </a:solidFill>
                <a:highlight>
                  <a:srgbClr val="FFFFFF"/>
                </a:highlight>
                <a:latin typeface="Lora"/>
                <a:ea typeface="Lora"/>
                <a:cs typeface="Lora"/>
                <a:sym typeface="Lora"/>
              </a:rPr>
              <a:t>By the time you finish high school, you know a bit more:</a:t>
            </a:r>
            <a:endParaRPr sz="1200" dirty="0">
              <a:solidFill>
                <a:srgbClr val="414141"/>
              </a:solidFill>
              <a:highlight>
                <a:srgbClr val="FFFFFF"/>
              </a:highlight>
              <a:latin typeface="Lora"/>
              <a:ea typeface="Lora"/>
              <a:cs typeface="Lora"/>
              <a:sym typeface="Lora"/>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782a5cb2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782a5cb2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dirty="0">
                <a:solidFill>
                  <a:srgbClr val="414141"/>
                </a:solidFill>
                <a:latin typeface="Lora"/>
                <a:ea typeface="Lora"/>
                <a:cs typeface="Lora"/>
                <a:sym typeface="Lora"/>
              </a:rPr>
              <a:t>With a bachelor's degree, you gain a specialty:</a:t>
            </a:r>
            <a:endParaRPr sz="1200" dirty="0">
              <a:solidFill>
                <a:srgbClr val="414141"/>
              </a:solidFill>
              <a:latin typeface="Lora"/>
              <a:ea typeface="Lora"/>
              <a:cs typeface="Lora"/>
              <a:sym typeface="Lora"/>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782a5cb2b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782a5cb2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14141"/>
                </a:solidFill>
                <a:highlight>
                  <a:srgbClr val="FFFFFF"/>
                </a:highlight>
                <a:latin typeface="Lora"/>
                <a:ea typeface="Lora"/>
                <a:cs typeface="Lora"/>
                <a:sym typeface="Lora"/>
              </a:rPr>
              <a:t>A master's degree deepens that specialty: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2533163"/>
            <a:ext cx="7218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 name="Google Shape;86;p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Google Shape;19;p3"/>
          <p:cNvSpPr/>
          <p:nvPr/>
        </p:nvSpPr>
        <p:spPr>
          <a:xfrm>
            <a:off x="3047704" y="3992850"/>
            <a:ext cx="3047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5723283" y="1599675"/>
            <a:ext cx="17103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5"/>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6"/>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8"/>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893700" y="4649963"/>
            <a:ext cx="6462600" cy="350700"/>
          </a:xfrm>
          <a:prstGeom prst="rect">
            <a:avLst/>
          </a:prstGeom>
        </p:spPr>
        <p:txBody>
          <a:bodyPr spcFirstLastPara="1" wrap="square" lIns="91425" tIns="91425" rIns="91425" bIns="91425" anchor="b" anchorCtr="0"/>
          <a:lstStyle>
            <a:lvl1pPr marL="457200" lvl="0" indent="-228600">
              <a:spcBef>
                <a:spcPts val="360"/>
              </a:spcBef>
              <a:spcAft>
                <a:spcPts val="0"/>
              </a:spcAft>
              <a:buClr>
                <a:srgbClr val="2185C5"/>
              </a:buClr>
              <a:buSzPts val="1400"/>
              <a:buNone/>
              <a:defRPr sz="1400">
                <a:solidFill>
                  <a:srgbClr val="2185C5"/>
                </a:solidFill>
              </a:defRPr>
            </a:lvl1pPr>
          </a:lstStyle>
          <a:p>
            <a:endParaRPr/>
          </a:p>
        </p:txBody>
      </p:sp>
      <p:sp>
        <p:nvSpPr>
          <p:cNvPr id="67" name="Google Shape;67;p9"/>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2185C5"/>
                </a:solidFill>
              </a:defRPr>
            </a:lvl1pPr>
            <a:lvl2pPr lvl="1">
              <a:buNone/>
              <a:defRPr>
                <a:solidFill>
                  <a:srgbClr val="2185C5"/>
                </a:solidFill>
              </a:defRPr>
            </a:lvl2pPr>
            <a:lvl3pPr lvl="2">
              <a:buNone/>
              <a:defRPr>
                <a:solidFill>
                  <a:srgbClr val="2185C5"/>
                </a:solidFill>
              </a:defRPr>
            </a:lvl3pPr>
            <a:lvl4pPr lvl="3">
              <a:buNone/>
              <a:defRPr>
                <a:solidFill>
                  <a:srgbClr val="2185C5"/>
                </a:solidFill>
              </a:defRPr>
            </a:lvl4pPr>
            <a:lvl5pPr lvl="4">
              <a:buNone/>
              <a:defRPr>
                <a:solidFill>
                  <a:srgbClr val="2185C5"/>
                </a:solidFill>
              </a:defRPr>
            </a:lvl5pPr>
            <a:lvl6pPr lvl="5">
              <a:buNone/>
              <a:defRPr>
                <a:solidFill>
                  <a:srgbClr val="2185C5"/>
                </a:solidFill>
              </a:defRPr>
            </a:lvl6pPr>
            <a:lvl7pPr lvl="6">
              <a:buNone/>
              <a:defRPr>
                <a:solidFill>
                  <a:srgbClr val="2185C5"/>
                </a:solidFill>
              </a:defRPr>
            </a:lvl7pPr>
            <a:lvl8pPr lvl="7">
              <a:buNone/>
              <a:defRPr>
                <a:solidFill>
                  <a:srgbClr val="2185C5"/>
                </a:solidFill>
              </a:defRPr>
            </a:lvl8pPr>
            <a:lvl9pPr lvl="8">
              <a:buNone/>
              <a:defRPr>
                <a:solidFill>
                  <a:srgbClr val="2185C5"/>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05988"/>
            <a:ext cx="6462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7731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cogpsychduke2019.github.io"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forms.gle/fCR23HZmWfhDrYcq9"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christina.bejjani@duke.edu" TargetMode="Externa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cogpsychduke2019.github.io/files/CognitiveMethodologyChapter.pdf"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hyperlink" Target="https://cogpsychduke2019.github.io/files/Darling2017.pdf" TargetMode="External"/><Relationship Id="rId4" Type="http://schemas.openxmlformats.org/officeDocument/2006/relationships/hyperlink" Target="https://cogpsychduke2019.github.io/files/LabManual.pdf"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tinyurl.com/PSY102Participation"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tinyurl.com/PSY102MinutePaperMay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721425" y="2838925"/>
            <a:ext cx="6353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PSY 102: Introduction to Cognitive Psychology</a:t>
            </a:r>
            <a:endParaRPr sz="3600"/>
          </a:p>
          <a:p>
            <a:pPr marL="0" lvl="0" indent="0" algn="l" rtl="0">
              <a:spcBef>
                <a:spcPts val="0"/>
              </a:spcBef>
              <a:spcAft>
                <a:spcPts val="0"/>
              </a:spcAft>
              <a:buNone/>
            </a:pPr>
            <a:r>
              <a:rPr lang="en" sz="1800">
                <a:solidFill>
                  <a:srgbClr val="7ECEFD"/>
                </a:solidFill>
              </a:rPr>
              <a:t>Day 1 (05/15/19): Science Communication</a:t>
            </a:r>
            <a:endParaRPr sz="1800">
              <a:solidFill>
                <a:srgbClr val="7ECEF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2"/>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3"/>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6"/>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Your Turn</a:t>
            </a:r>
            <a:endParaRPr/>
          </a:p>
        </p:txBody>
      </p:sp>
      <p:sp>
        <p:nvSpPr>
          <p:cNvPr id="185" name="Google Shape;185;p29"/>
          <p:cNvSpPr txBox="1">
            <a:spLocks noGrp="1"/>
          </p:cNvSpPr>
          <p:nvPr>
            <p:ph type="body" idx="1"/>
          </p:nvPr>
        </p:nvSpPr>
        <p:spPr>
          <a:xfrm>
            <a:off x="893700" y="1145000"/>
            <a:ext cx="73500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a:t>Flip over your notecard</a:t>
            </a:r>
            <a:endParaRPr sz="1800"/>
          </a:p>
          <a:p>
            <a:pPr marL="457200" lvl="0" indent="-342900" algn="l" rtl="0">
              <a:spcBef>
                <a:spcPts val="0"/>
              </a:spcBef>
              <a:spcAft>
                <a:spcPts val="0"/>
              </a:spcAft>
              <a:buSzPts val="1800"/>
              <a:buAutoNum type="arabicPeriod"/>
            </a:pPr>
            <a:r>
              <a:rPr lang="en" sz="1800"/>
              <a:t>Your mission is to find one of the people whose Hogwarts House does NOT match yours. Note that I made up Hogwarts results for two of you.</a:t>
            </a:r>
            <a:endParaRPr sz="1800"/>
          </a:p>
          <a:p>
            <a:pPr marL="457200" lvl="0" indent="-342900" algn="l" rtl="0">
              <a:spcBef>
                <a:spcPts val="0"/>
              </a:spcBef>
              <a:spcAft>
                <a:spcPts val="0"/>
              </a:spcAft>
              <a:buSzPts val="1800"/>
              <a:buAutoNum type="arabicPeriod"/>
            </a:pPr>
            <a:r>
              <a:rPr lang="en" sz="1800"/>
              <a:t>Introduce yourself by name to people you meet along the way.</a:t>
            </a:r>
            <a:endParaRPr sz="1800"/>
          </a:p>
          <a:p>
            <a:pPr marL="457200" lvl="0" indent="-342900" algn="l" rtl="0">
              <a:spcBef>
                <a:spcPts val="0"/>
              </a:spcBef>
              <a:spcAft>
                <a:spcPts val="0"/>
              </a:spcAft>
              <a:buSzPts val="1800"/>
              <a:buAutoNum type="arabicPeriod"/>
            </a:pPr>
            <a:r>
              <a:rPr lang="en" sz="1800"/>
              <a:t>Once you find your pair, introduce yourself (name, year, major, fun fact etc.) &amp; discuss one or both of the hypotheticals on your slip.</a:t>
            </a:r>
            <a:endParaRPr sz="1800"/>
          </a:p>
          <a:p>
            <a:pPr marL="0" lvl="0" indent="0" algn="l" rtl="0">
              <a:spcBef>
                <a:spcPts val="600"/>
              </a:spcBef>
              <a:spcAft>
                <a:spcPts val="0"/>
              </a:spcAft>
              <a:buNone/>
            </a:pPr>
            <a:endParaRPr sz="1800"/>
          </a:p>
          <a:p>
            <a:pPr marL="0" lvl="0" indent="0" algn="l" rtl="0">
              <a:spcBef>
                <a:spcPts val="600"/>
              </a:spcBef>
              <a:spcAft>
                <a:spcPts val="0"/>
              </a:spcAft>
              <a:buClr>
                <a:schemeClr val="dk1"/>
              </a:buClr>
              <a:buSzPts val="1100"/>
              <a:buFont typeface="Arial"/>
              <a:buNone/>
            </a:pPr>
            <a:r>
              <a:rPr lang="en" sz="1800" i="1"/>
              <a:t>Suggested: Exchange contact info with your pair, in case you need notes or have a question.</a:t>
            </a:r>
            <a:endParaRPr sz="1800" i="1"/>
          </a:p>
          <a:p>
            <a:pPr marL="0" lvl="0" indent="0" algn="l" rtl="0">
              <a:spcBef>
                <a:spcPts val="600"/>
              </a:spcBef>
              <a:spcAft>
                <a:spcPts val="0"/>
              </a:spcAft>
              <a:buNone/>
            </a:pP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What are the goals of this class?</a:t>
            </a:r>
            <a:endParaRPr sz="3000" b="1"/>
          </a:p>
        </p:txBody>
      </p:sp>
      <p:sp>
        <p:nvSpPr>
          <p:cNvPr id="191" name="Google Shape;191;p30"/>
          <p:cNvSpPr txBox="1">
            <a:spLocks noGrp="1"/>
          </p:cNvSpPr>
          <p:nvPr>
            <p:ph type="body" idx="1"/>
          </p:nvPr>
        </p:nvSpPr>
        <p:spPr>
          <a:xfrm>
            <a:off x="893700" y="1352550"/>
            <a:ext cx="2371200" cy="1931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Become critical consumers of psychology in an open-minded, inclusive environment.</a:t>
            </a:r>
            <a:endParaRPr/>
          </a:p>
        </p:txBody>
      </p:sp>
      <p:sp>
        <p:nvSpPr>
          <p:cNvPr id="192" name="Google Shape;192;p30"/>
          <p:cNvSpPr txBox="1">
            <a:spLocks noGrp="1"/>
          </p:cNvSpPr>
          <p:nvPr>
            <p:ph type="body" idx="2"/>
          </p:nvPr>
        </p:nvSpPr>
        <p:spPr>
          <a:xfrm>
            <a:off x="3386400" y="1352550"/>
            <a:ext cx="2371200" cy="188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Develop skills as communicators of empirical cognitive psychology research</a:t>
            </a:r>
            <a:r>
              <a:rPr lang="en"/>
              <a:t>.</a:t>
            </a:r>
            <a:endParaRPr/>
          </a:p>
        </p:txBody>
      </p:sp>
      <p:sp>
        <p:nvSpPr>
          <p:cNvPr id="193" name="Google Shape;193;p30"/>
          <p:cNvSpPr txBox="1">
            <a:spLocks noGrp="1"/>
          </p:cNvSpPr>
          <p:nvPr>
            <p:ph type="body" idx="3"/>
          </p:nvPr>
        </p:nvSpPr>
        <p:spPr>
          <a:xfrm>
            <a:off x="5879100" y="1352550"/>
            <a:ext cx="2371200" cy="1880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Apply your skills to current issues within psychology at large, like pedagogical practices &amp; open science.</a:t>
            </a:r>
            <a:endParaRPr/>
          </a:p>
        </p:txBody>
      </p:sp>
      <p:sp>
        <p:nvSpPr>
          <p:cNvPr id="194" name="Google Shape;194;p30"/>
          <p:cNvSpPr txBox="1"/>
          <p:nvPr/>
        </p:nvSpPr>
        <p:spPr>
          <a:xfrm>
            <a:off x="884350" y="3390900"/>
            <a:ext cx="7365900" cy="13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Lato"/>
                <a:ea typeface="Lato"/>
                <a:cs typeface="Lato"/>
                <a:sym typeface="Lato"/>
              </a:rPr>
              <a:t>My goal is that every student in this classroom is successful in PSY 102.</a:t>
            </a:r>
            <a:endParaRPr sz="24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body" idx="1"/>
          </p:nvPr>
        </p:nvSpPr>
        <p:spPr>
          <a:xfrm>
            <a:off x="893700" y="1942200"/>
            <a:ext cx="2371200" cy="217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To fulfill a requirement for my major. I would love to learn about how people think as well as how I react to that. </a:t>
            </a:r>
            <a:endParaRPr sz="1200"/>
          </a:p>
        </p:txBody>
      </p:sp>
      <p:sp>
        <p:nvSpPr>
          <p:cNvPr id="200" name="Google Shape;200;p31"/>
          <p:cNvSpPr txBox="1">
            <a:spLocks noGrp="1"/>
          </p:cNvSpPr>
          <p:nvPr>
            <p:ph type="body" idx="4294967295"/>
          </p:nvPr>
        </p:nvSpPr>
        <p:spPr>
          <a:xfrm>
            <a:off x="3386400" y="1942200"/>
            <a:ext cx="2371200" cy="2168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i="1"/>
              <a:t>I'm hoping to learn more about how our brain/what structures in our brain affect our emotions and behavior, as well as truly decide if I want to pursue psychology after Duke.</a:t>
            </a:r>
            <a:endParaRPr sz="1200" i="1"/>
          </a:p>
        </p:txBody>
      </p:sp>
      <p:sp>
        <p:nvSpPr>
          <p:cNvPr id="201" name="Google Shape;201;p31"/>
          <p:cNvSpPr txBox="1">
            <a:spLocks noGrp="1"/>
          </p:cNvSpPr>
          <p:nvPr>
            <p:ph type="body" idx="4294967295"/>
          </p:nvPr>
        </p:nvSpPr>
        <p:spPr>
          <a:xfrm>
            <a:off x="5879100" y="1942200"/>
            <a:ext cx="2371200" cy="217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i="1"/>
              <a:t>I am hoping to have a more in depth look into cognitive psychology that enables me to learn more about how people think and why they think that way. I also am hoping to become a better thinker in order to better understand how the brain stores and processes information in order to later compare it to how a computer stores and processes information as well.</a:t>
            </a:r>
            <a:endParaRPr sz="1200"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&amp; Agenda</a:t>
            </a:r>
            <a:endParaRPr/>
          </a:p>
        </p:txBody>
      </p:sp>
      <p:sp>
        <p:nvSpPr>
          <p:cNvPr id="98" name="Google Shape;98;p14"/>
          <p:cNvSpPr txBox="1">
            <a:spLocks noGrp="1"/>
          </p:cNvSpPr>
          <p:nvPr>
            <p:ph type="body" idx="1"/>
          </p:nvPr>
        </p:nvSpPr>
        <p:spPr>
          <a:xfrm>
            <a:off x="893700" y="1221200"/>
            <a:ext cx="73197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b="1"/>
              <a:t>Begin to build a supportive community.</a:t>
            </a:r>
            <a:endParaRPr sz="1800" b="1"/>
          </a:p>
          <a:p>
            <a:pPr marL="914400" lvl="1" indent="-342900" algn="l" rtl="0">
              <a:spcBef>
                <a:spcPts val="0"/>
              </a:spcBef>
              <a:spcAft>
                <a:spcPts val="0"/>
              </a:spcAft>
              <a:buSzPts val="1800"/>
              <a:buAutoNum type="alphaLcPeriod"/>
            </a:pPr>
            <a:r>
              <a:rPr lang="en" sz="1800"/>
              <a:t>Introduction to Instructor &amp; Icebreaker</a:t>
            </a:r>
            <a:endParaRPr sz="1800"/>
          </a:p>
          <a:p>
            <a:pPr marL="914400" lvl="1" indent="-342900" algn="l" rtl="0">
              <a:spcBef>
                <a:spcPts val="0"/>
              </a:spcBef>
              <a:spcAft>
                <a:spcPts val="0"/>
              </a:spcAft>
              <a:buSzPts val="1800"/>
              <a:buAutoNum type="alphaLcPeriod"/>
            </a:pPr>
            <a:r>
              <a:rPr lang="en" sz="1800"/>
              <a:t>Discussion of syllabus, goals, and class norms</a:t>
            </a:r>
            <a:endParaRPr sz="1800"/>
          </a:p>
          <a:p>
            <a:pPr marL="457200" lvl="0" indent="-342900" algn="l" rtl="0">
              <a:spcBef>
                <a:spcPts val="0"/>
              </a:spcBef>
              <a:spcAft>
                <a:spcPts val="0"/>
              </a:spcAft>
              <a:buSzPts val="1800"/>
              <a:buAutoNum type="arabicPeriod"/>
            </a:pPr>
            <a:r>
              <a:rPr lang="en" sz="1800" b="1"/>
              <a:t>Define our approach to academic articles and the pursuit of scientific knowledge and apply this to an article critique.</a:t>
            </a:r>
            <a:endParaRPr sz="1800" b="1"/>
          </a:p>
          <a:p>
            <a:pPr marL="914400" lvl="1" indent="-342900" algn="l" rtl="0">
              <a:spcBef>
                <a:spcPts val="0"/>
              </a:spcBef>
              <a:spcAft>
                <a:spcPts val="0"/>
              </a:spcAft>
              <a:buSzPts val="1800"/>
              <a:buAutoNum type="alphaLcPeriod"/>
            </a:pPr>
            <a:r>
              <a:rPr lang="en" sz="1800"/>
              <a:t>Gallery Walk of various media on knowledge</a:t>
            </a:r>
            <a:endParaRPr sz="1800"/>
          </a:p>
          <a:p>
            <a:pPr marL="914400" lvl="1" indent="-342900" algn="l" rtl="0">
              <a:spcBef>
                <a:spcPts val="0"/>
              </a:spcBef>
              <a:spcAft>
                <a:spcPts val="0"/>
              </a:spcAft>
              <a:buSzPts val="1800"/>
              <a:buAutoNum type="alphaLcPeriod"/>
            </a:pPr>
            <a:r>
              <a:rPr lang="en" sz="1800"/>
              <a:t>Critique of Bem (2011)</a:t>
            </a:r>
            <a:endParaRPr sz="1800"/>
          </a:p>
          <a:p>
            <a:pPr marL="457200" lvl="0" indent="-342900" algn="l" rtl="0">
              <a:spcBef>
                <a:spcPts val="0"/>
              </a:spcBef>
              <a:spcAft>
                <a:spcPts val="0"/>
              </a:spcAft>
              <a:buSzPts val="1800"/>
              <a:buAutoNum type="arabicPeriod"/>
            </a:pPr>
            <a:r>
              <a:rPr lang="en" sz="1800" b="1"/>
              <a:t>Describe principles of good science communication.</a:t>
            </a:r>
            <a:endParaRPr sz="1800" b="1"/>
          </a:p>
          <a:p>
            <a:pPr marL="914400" lvl="1" indent="-342900" algn="l" rtl="0">
              <a:spcBef>
                <a:spcPts val="0"/>
              </a:spcBef>
              <a:spcAft>
                <a:spcPts val="0"/>
              </a:spcAft>
              <a:buSzPts val="1800"/>
              <a:buAutoNum type="alphaLcPeriod"/>
            </a:pPr>
            <a:r>
              <a:rPr lang="en" sz="1800"/>
              <a:t>Think Pair Share of articles on science communication</a:t>
            </a:r>
            <a:endParaRPr sz="1800"/>
          </a:p>
          <a:p>
            <a:pPr marL="914400" lvl="1" indent="-342900" algn="l" rtl="0">
              <a:spcBef>
                <a:spcPts val="0"/>
              </a:spcBef>
              <a:spcAft>
                <a:spcPts val="0"/>
              </a:spcAft>
              <a:buSzPts val="1800"/>
              <a:buAutoNum type="alphaLcPeriod"/>
            </a:pPr>
            <a:r>
              <a:rPr lang="en" sz="1800"/>
              <a:t>Apply to Yong (2019)</a:t>
            </a:r>
            <a:endParaRPr sz="1800"/>
          </a:p>
          <a:p>
            <a:pPr marL="457200" lvl="0" indent="-342900" algn="l" rtl="0">
              <a:spcBef>
                <a:spcPts val="0"/>
              </a:spcBef>
              <a:spcAft>
                <a:spcPts val="0"/>
              </a:spcAft>
              <a:buSzPts val="1800"/>
              <a:buAutoNum type="arabicPeriod"/>
            </a:pPr>
            <a:r>
              <a:rPr lang="en" sz="1800" b="1"/>
              <a:t>Identify brain regions that we will commonly come across.</a:t>
            </a:r>
            <a:endParaRPr sz="1800" b="1"/>
          </a:p>
          <a:p>
            <a:pPr marL="914400" lvl="1" indent="-342900" algn="l" rtl="0">
              <a:spcBef>
                <a:spcPts val="0"/>
              </a:spcBef>
              <a:spcAft>
                <a:spcPts val="0"/>
              </a:spcAft>
              <a:buSzPts val="1800"/>
              <a:buAutoNum type="alphaLcPeriod"/>
            </a:pPr>
            <a:r>
              <a:rPr lang="en" sz="1800"/>
              <a:t>Worksheet on brain regions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Quick Syllabus Review</a:t>
            </a:r>
            <a:endParaRPr/>
          </a:p>
        </p:txBody>
      </p:sp>
      <p:sp>
        <p:nvSpPr>
          <p:cNvPr id="207" name="Google Shape;207;p32"/>
          <p:cNvSpPr txBox="1">
            <a:spLocks noGrp="1"/>
          </p:cNvSpPr>
          <p:nvPr>
            <p:ph type="body" idx="1"/>
          </p:nvPr>
        </p:nvSpPr>
        <p:spPr>
          <a:xfrm>
            <a:off x="893700" y="992600"/>
            <a:ext cx="71571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Class meetings</a:t>
            </a:r>
            <a:endParaRPr sz="2400"/>
          </a:p>
          <a:p>
            <a:pPr marL="914400" lvl="1" indent="-342900" algn="l" rtl="0">
              <a:spcBef>
                <a:spcPts val="0"/>
              </a:spcBef>
              <a:spcAft>
                <a:spcPts val="0"/>
              </a:spcAft>
              <a:buSzPts val="1800"/>
              <a:buChar char="○"/>
            </a:pPr>
            <a:r>
              <a:rPr lang="en" sz="1800"/>
              <a:t>Self-graded participation</a:t>
            </a:r>
            <a:endParaRPr sz="1800"/>
          </a:p>
          <a:p>
            <a:pPr marL="457200" lvl="0" indent="-381000" algn="l" rtl="0">
              <a:spcBef>
                <a:spcPts val="0"/>
              </a:spcBef>
              <a:spcAft>
                <a:spcPts val="0"/>
              </a:spcAft>
              <a:buSzPts val="2400"/>
              <a:buChar char="▷"/>
            </a:pPr>
            <a:r>
              <a:rPr lang="en" sz="2400"/>
              <a:t>Academic &amp; nonacademic readings</a:t>
            </a:r>
            <a:endParaRPr sz="2400"/>
          </a:p>
          <a:p>
            <a:pPr marL="914400" lvl="1" indent="-342900" algn="l" rtl="0">
              <a:spcBef>
                <a:spcPts val="0"/>
              </a:spcBef>
              <a:spcAft>
                <a:spcPts val="0"/>
              </a:spcAft>
              <a:buSzPts val="1800"/>
              <a:buChar char="○"/>
            </a:pPr>
            <a:r>
              <a:rPr lang="en" sz="1800"/>
              <a:t>Website: </a:t>
            </a:r>
            <a:r>
              <a:rPr lang="en" sz="1800" u="sng">
                <a:solidFill>
                  <a:schemeClr val="hlink"/>
                </a:solidFill>
                <a:hlinkClick r:id="rId3"/>
              </a:rPr>
              <a:t>https://cogpsychduke2019.github.io</a:t>
            </a:r>
            <a:endParaRPr sz="1800"/>
          </a:p>
          <a:p>
            <a:pPr marL="457200" lvl="0" indent="-381000" algn="l" rtl="0">
              <a:spcBef>
                <a:spcPts val="0"/>
              </a:spcBef>
              <a:spcAft>
                <a:spcPts val="0"/>
              </a:spcAft>
              <a:buSzPts val="2400"/>
              <a:buChar char="▷"/>
            </a:pPr>
            <a:r>
              <a:rPr lang="en" sz="2400"/>
              <a:t>Weekly quizzes</a:t>
            </a:r>
            <a:endParaRPr sz="2400"/>
          </a:p>
          <a:p>
            <a:pPr marL="457200" lvl="0" indent="-381000" algn="l" rtl="0">
              <a:spcBef>
                <a:spcPts val="0"/>
              </a:spcBef>
              <a:spcAft>
                <a:spcPts val="0"/>
              </a:spcAft>
              <a:buSzPts val="2400"/>
              <a:buChar char="▷"/>
            </a:pPr>
            <a:r>
              <a:rPr lang="en" sz="2400"/>
              <a:t>Science Communication Pieces</a:t>
            </a:r>
            <a:endParaRPr sz="2400"/>
          </a:p>
          <a:p>
            <a:pPr marL="914400" lvl="1" indent="-342900" algn="l" rtl="0">
              <a:spcBef>
                <a:spcPts val="0"/>
              </a:spcBef>
              <a:spcAft>
                <a:spcPts val="0"/>
              </a:spcAft>
              <a:buSzPts val="1800"/>
              <a:buChar char="○"/>
            </a:pPr>
            <a:r>
              <a:rPr lang="en" sz="1800"/>
              <a:t>Pitch, Duke Research Blog, Wikipedia project, Science Summary Piece</a:t>
            </a:r>
            <a:endParaRPr sz="1800"/>
          </a:p>
          <a:p>
            <a:pPr marL="0" lvl="0" indent="0" algn="l" rtl="0">
              <a:spcBef>
                <a:spcPts val="600"/>
              </a:spcBef>
              <a:spcAft>
                <a:spcPts val="0"/>
              </a:spcAft>
              <a:buNone/>
            </a:pPr>
            <a:endParaRPr sz="2400"/>
          </a:p>
          <a:p>
            <a:pPr marL="457200" lvl="0" indent="-381000" algn="l" rtl="0">
              <a:spcBef>
                <a:spcPts val="600"/>
              </a:spcBef>
              <a:spcAft>
                <a:spcPts val="0"/>
              </a:spcAft>
              <a:buSzPts val="2400"/>
              <a:buChar char="▷"/>
            </a:pPr>
            <a:r>
              <a:rPr lang="en" sz="2400"/>
              <a:t>Generating rubrics together &amp; changing grade percentages: </a:t>
            </a:r>
            <a:r>
              <a:rPr lang="en" sz="2400" i="1"/>
              <a:t>supportive environment</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 Norms</a:t>
            </a:r>
            <a:endParaRPr/>
          </a:p>
        </p:txBody>
      </p:sp>
      <p:sp>
        <p:nvSpPr>
          <p:cNvPr id="213" name="Google Shape;213;p33"/>
          <p:cNvSpPr txBox="1">
            <a:spLocks noGrp="1"/>
          </p:cNvSpPr>
          <p:nvPr>
            <p:ph type="body" idx="1"/>
          </p:nvPr>
        </p:nvSpPr>
        <p:spPr>
          <a:xfrm>
            <a:off x="792650" y="1200150"/>
            <a:ext cx="36951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u="sng"/>
              <a:t>Engagement can take many forms</a:t>
            </a:r>
            <a:r>
              <a:rPr lang="en"/>
              <a:t>:</a:t>
            </a:r>
            <a:endParaRPr/>
          </a:p>
          <a:p>
            <a:pPr marL="0" lvl="0" indent="0" algn="l" rtl="0">
              <a:spcBef>
                <a:spcPts val="600"/>
              </a:spcBef>
              <a:spcAft>
                <a:spcPts val="0"/>
              </a:spcAft>
              <a:buClr>
                <a:schemeClr val="dk1"/>
              </a:buClr>
              <a:buSzPts val="1100"/>
              <a:buFont typeface="Arial"/>
              <a:buNone/>
            </a:pPr>
            <a:r>
              <a:rPr lang="en"/>
              <a:t>●Responding to a prompt/question from others</a:t>
            </a:r>
            <a:endParaRPr/>
          </a:p>
          <a:p>
            <a:pPr marL="0" lvl="0" indent="0" algn="l" rtl="0">
              <a:spcBef>
                <a:spcPts val="600"/>
              </a:spcBef>
              <a:spcAft>
                <a:spcPts val="0"/>
              </a:spcAft>
              <a:buClr>
                <a:schemeClr val="dk1"/>
              </a:buClr>
              <a:buSzPts val="1100"/>
              <a:buFont typeface="Arial"/>
              <a:buNone/>
            </a:pPr>
            <a:r>
              <a:rPr lang="en"/>
              <a:t>●Building from other students’ contributions</a:t>
            </a:r>
            <a:endParaRPr/>
          </a:p>
          <a:p>
            <a:pPr marL="0" lvl="0" indent="0" algn="l" rtl="0">
              <a:spcBef>
                <a:spcPts val="600"/>
              </a:spcBef>
              <a:spcAft>
                <a:spcPts val="0"/>
              </a:spcAft>
              <a:buClr>
                <a:schemeClr val="dk1"/>
              </a:buClr>
              <a:buSzPts val="1100"/>
              <a:buFont typeface="Arial"/>
              <a:buNone/>
            </a:pPr>
            <a:r>
              <a:rPr lang="en"/>
              <a:t>●Asking clarification questions</a:t>
            </a:r>
            <a:endParaRPr/>
          </a:p>
          <a:p>
            <a:pPr marL="0" lvl="0" indent="0" algn="l" rtl="0">
              <a:spcBef>
                <a:spcPts val="600"/>
              </a:spcBef>
              <a:spcAft>
                <a:spcPts val="0"/>
              </a:spcAft>
              <a:buClr>
                <a:schemeClr val="dk1"/>
              </a:buClr>
              <a:buSzPts val="1100"/>
              <a:buFont typeface="Arial"/>
              <a:buNone/>
            </a:pPr>
            <a:r>
              <a:rPr lang="en"/>
              <a:t>●Nonverbal engagement (eye contact, nodding, other cues that indicate engaged listening)</a:t>
            </a:r>
            <a:endParaRPr/>
          </a:p>
        </p:txBody>
      </p:sp>
      <p:sp>
        <p:nvSpPr>
          <p:cNvPr id="214" name="Google Shape;214;p33"/>
          <p:cNvSpPr txBox="1">
            <a:spLocks noGrp="1"/>
          </p:cNvSpPr>
          <p:nvPr>
            <p:ph type="body" idx="2"/>
          </p:nvPr>
        </p:nvSpPr>
        <p:spPr>
          <a:xfrm>
            <a:off x="4676649" y="1200150"/>
            <a:ext cx="38922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u="sng"/>
              <a:t>In smaller breakout conversations/activities during section, engagement means</a:t>
            </a:r>
            <a:r>
              <a:rPr lang="en"/>
              <a:t>:</a:t>
            </a:r>
            <a:endParaRPr/>
          </a:p>
          <a:p>
            <a:pPr marL="0" lvl="0" indent="0" algn="l" rtl="0">
              <a:spcBef>
                <a:spcPts val="600"/>
              </a:spcBef>
              <a:spcAft>
                <a:spcPts val="0"/>
              </a:spcAft>
              <a:buClr>
                <a:schemeClr val="dk1"/>
              </a:buClr>
              <a:buSzPts val="1100"/>
              <a:buFont typeface="Arial"/>
              <a:buNone/>
            </a:pPr>
            <a:r>
              <a:rPr lang="en"/>
              <a:t>●Contributing to the task at hand</a:t>
            </a:r>
            <a:endParaRPr/>
          </a:p>
          <a:p>
            <a:pPr marL="0" lvl="0" indent="0" algn="l" rtl="0">
              <a:spcBef>
                <a:spcPts val="600"/>
              </a:spcBef>
              <a:spcAft>
                <a:spcPts val="0"/>
              </a:spcAft>
              <a:buClr>
                <a:schemeClr val="dk1"/>
              </a:buClr>
              <a:buSzPts val="1100"/>
              <a:buFont typeface="Arial"/>
              <a:buNone/>
            </a:pPr>
            <a:r>
              <a:rPr lang="en"/>
              <a:t>●Working with group member(s) in a positive and respectful way</a:t>
            </a:r>
            <a:endParaRPr/>
          </a:p>
          <a:p>
            <a:pPr marL="0" lvl="0" indent="0" algn="l" rtl="0">
              <a:spcBef>
                <a:spcPts val="600"/>
              </a:spcBef>
              <a:spcAft>
                <a:spcPts val="0"/>
              </a:spcAft>
              <a:buClr>
                <a:schemeClr val="dk1"/>
              </a:buClr>
              <a:buSzPts val="1100"/>
              <a:buFont typeface="Arial"/>
              <a:buNone/>
            </a:pPr>
            <a:r>
              <a:rPr lang="en"/>
              <a:t>●Remaining present even once your group has finished the activity</a:t>
            </a:r>
            <a:endParaRPr/>
          </a:p>
        </p:txBody>
      </p:sp>
      <p:sp>
        <p:nvSpPr>
          <p:cNvPr id="215" name="Google Shape;215;p33"/>
          <p:cNvSpPr txBox="1"/>
          <p:nvPr/>
        </p:nvSpPr>
        <p:spPr>
          <a:xfrm>
            <a:off x="121975" y="4665750"/>
            <a:ext cx="90219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Look at the participation form: </a:t>
            </a:r>
            <a:r>
              <a:rPr lang="en" u="sng">
                <a:solidFill>
                  <a:schemeClr val="hlink"/>
                </a:solidFill>
                <a:latin typeface="Lato"/>
                <a:ea typeface="Lato"/>
                <a:cs typeface="Lato"/>
                <a:sym typeface="Lato"/>
                <a:hlinkClick r:id="rId3"/>
              </a:rPr>
              <a:t>https://forms.gle/fCR23HZmWfhDrYcq9</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Summary: Class Norms</a:t>
            </a:r>
            <a:endParaRPr/>
          </a:p>
        </p:txBody>
      </p:sp>
      <p:sp>
        <p:nvSpPr>
          <p:cNvPr id="221" name="Google Shape;221;p34"/>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 Come to class on time.</a:t>
            </a:r>
            <a:endParaRPr sz="2400"/>
          </a:p>
          <a:p>
            <a:pPr marL="0" lvl="0" indent="0" algn="l" rtl="0">
              <a:spcBef>
                <a:spcPts val="600"/>
              </a:spcBef>
              <a:spcAft>
                <a:spcPts val="0"/>
              </a:spcAft>
              <a:buClr>
                <a:schemeClr val="dk1"/>
              </a:buClr>
              <a:buSzPts val="1100"/>
              <a:buFont typeface="Arial"/>
              <a:buNone/>
            </a:pPr>
            <a:r>
              <a:rPr lang="en" sz="2400"/>
              <a:t>▷ Engage with us while you’re here.</a:t>
            </a:r>
            <a:endParaRPr sz="2400"/>
          </a:p>
          <a:p>
            <a:pPr marL="0" lvl="0" indent="0" algn="l" rtl="0">
              <a:spcBef>
                <a:spcPts val="600"/>
              </a:spcBef>
              <a:spcAft>
                <a:spcPts val="0"/>
              </a:spcAft>
              <a:buClr>
                <a:schemeClr val="dk1"/>
              </a:buClr>
              <a:buSzPts val="1100"/>
              <a:buFont typeface="Arial"/>
              <a:buNone/>
            </a:pPr>
            <a:r>
              <a:rPr lang="en" sz="2400"/>
              <a:t>▷ Prepare for class.</a:t>
            </a:r>
            <a:endParaRPr sz="2400"/>
          </a:p>
          <a:p>
            <a:pPr marL="0" lvl="0" indent="0" algn="l" rtl="0">
              <a:spcBef>
                <a:spcPts val="600"/>
              </a:spcBef>
              <a:spcAft>
                <a:spcPts val="0"/>
              </a:spcAft>
              <a:buClr>
                <a:schemeClr val="dk1"/>
              </a:buClr>
              <a:buSzPts val="1100"/>
              <a:buFont typeface="Arial"/>
              <a:buNone/>
            </a:pPr>
            <a:r>
              <a:rPr lang="en" sz="2400"/>
              <a:t>▷ Support the learning of others.</a:t>
            </a:r>
            <a:endParaRPr sz="2400"/>
          </a:p>
          <a:p>
            <a:pPr marL="0" lvl="0" indent="0" algn="l" rtl="0">
              <a:spcBef>
                <a:spcPts val="600"/>
              </a:spcBef>
              <a:spcAft>
                <a:spcPts val="0"/>
              </a:spcAft>
              <a:buClr>
                <a:schemeClr val="dk1"/>
              </a:buClr>
              <a:buSzPts val="1100"/>
              <a:buFont typeface="Arial"/>
              <a:buNone/>
            </a:pPr>
            <a:r>
              <a:rPr lang="en" sz="2400"/>
              <a:t>▷ Assume best intent.</a:t>
            </a:r>
            <a:endParaRPr sz="2400"/>
          </a:p>
          <a:p>
            <a:pPr marL="0" lvl="0" indent="0" algn="l" rtl="0">
              <a:spcBef>
                <a:spcPts val="600"/>
              </a:spcBef>
              <a:spcAft>
                <a:spcPts val="0"/>
              </a:spcAft>
              <a:buNone/>
            </a:pP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893700" y="535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Expect from me:</a:t>
            </a:r>
            <a:endParaRPr/>
          </a:p>
        </p:txBody>
      </p:sp>
      <p:sp>
        <p:nvSpPr>
          <p:cNvPr id="227" name="Google Shape;227;p35"/>
          <p:cNvSpPr txBox="1">
            <a:spLocks noGrp="1"/>
          </p:cNvSpPr>
          <p:nvPr>
            <p:ph type="body" idx="1"/>
          </p:nvPr>
        </p:nvSpPr>
        <p:spPr>
          <a:xfrm>
            <a:off x="893700" y="1068800"/>
            <a:ext cx="70044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▷Support for your success in the course</a:t>
            </a:r>
            <a:endParaRPr sz="2400"/>
          </a:p>
          <a:p>
            <a:pPr marL="0" lvl="0" indent="457200" algn="l" rtl="0">
              <a:spcBef>
                <a:spcPts val="600"/>
              </a:spcBef>
              <a:spcAft>
                <a:spcPts val="0"/>
              </a:spcAft>
              <a:buClr>
                <a:schemeClr val="dk1"/>
              </a:buClr>
              <a:buSzPts val="1100"/>
              <a:buFont typeface="Arial"/>
              <a:buNone/>
            </a:pPr>
            <a:r>
              <a:rPr lang="en" sz="1800"/>
              <a:t>○Background information</a:t>
            </a:r>
            <a:endParaRPr sz="1800"/>
          </a:p>
          <a:p>
            <a:pPr marL="457200" lvl="0" indent="0" algn="l" rtl="0">
              <a:spcBef>
                <a:spcPts val="600"/>
              </a:spcBef>
              <a:spcAft>
                <a:spcPts val="0"/>
              </a:spcAft>
              <a:buClr>
                <a:schemeClr val="dk1"/>
              </a:buClr>
              <a:buSzPts val="1100"/>
              <a:buFont typeface="Arial"/>
              <a:buNone/>
            </a:pPr>
            <a:r>
              <a:rPr lang="en" sz="1800"/>
              <a:t>○Rigor</a:t>
            </a:r>
            <a:endParaRPr sz="1800"/>
          </a:p>
          <a:p>
            <a:pPr marL="457200" lvl="0" indent="0" algn="l" rtl="0">
              <a:spcBef>
                <a:spcPts val="600"/>
              </a:spcBef>
              <a:spcAft>
                <a:spcPts val="0"/>
              </a:spcAft>
              <a:buClr>
                <a:schemeClr val="dk1"/>
              </a:buClr>
              <a:buSzPts val="1100"/>
              <a:buFont typeface="Arial"/>
              <a:buNone/>
            </a:pPr>
            <a:r>
              <a:rPr lang="en" sz="1800"/>
              <a:t>○Prompt replies (within 24 hours)</a:t>
            </a:r>
            <a:endParaRPr sz="1800"/>
          </a:p>
          <a:p>
            <a:pPr marL="457200" lvl="0" indent="0" algn="l" rtl="0">
              <a:spcBef>
                <a:spcPts val="600"/>
              </a:spcBef>
              <a:spcAft>
                <a:spcPts val="0"/>
              </a:spcAft>
              <a:buClr>
                <a:schemeClr val="dk1"/>
              </a:buClr>
              <a:buSzPts val="1100"/>
              <a:buFont typeface="Arial"/>
              <a:buNone/>
            </a:pPr>
            <a:r>
              <a:rPr lang="en" sz="1800"/>
              <a:t>○Fair and useful feedback on writing</a:t>
            </a:r>
            <a:endParaRPr sz="1800"/>
          </a:p>
          <a:p>
            <a:pPr marL="0" lvl="0" indent="0" algn="l" rtl="0">
              <a:spcBef>
                <a:spcPts val="600"/>
              </a:spcBef>
              <a:spcAft>
                <a:spcPts val="0"/>
              </a:spcAft>
              <a:buClr>
                <a:schemeClr val="dk1"/>
              </a:buClr>
              <a:buSzPts val="1100"/>
              <a:buFont typeface="Arial"/>
              <a:buNone/>
            </a:pPr>
            <a:r>
              <a:rPr lang="en" sz="2400"/>
              <a:t>▷Maintain an engaging, enjoyable, and safe learning environment.</a:t>
            </a:r>
            <a:endParaRPr sz="2400"/>
          </a:p>
          <a:p>
            <a:pPr marL="0" lvl="0" indent="0" algn="l" rtl="0">
              <a:spcBef>
                <a:spcPts val="600"/>
              </a:spcBef>
              <a:spcAft>
                <a:spcPts val="0"/>
              </a:spcAft>
              <a:buClr>
                <a:schemeClr val="dk1"/>
              </a:buClr>
              <a:buSzPts val="1100"/>
              <a:buFont typeface="Arial"/>
              <a:buNone/>
            </a:pPr>
            <a:r>
              <a:rPr lang="en" sz="2400"/>
              <a:t>▷Assume best intent.</a:t>
            </a:r>
            <a:endParaRPr sz="2400"/>
          </a:p>
          <a:p>
            <a:pPr marL="0" lvl="0" indent="0" algn="l" rtl="0">
              <a:spcBef>
                <a:spcPts val="600"/>
              </a:spcBef>
              <a:spcAft>
                <a:spcPts val="0"/>
              </a:spcAft>
              <a:buNone/>
            </a:pPr>
            <a:r>
              <a:rPr lang="en" sz="2400"/>
              <a:t>▷Resource for this class and beyond.</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is knowledge?</a:t>
            </a:r>
            <a:endParaRPr/>
          </a:p>
        </p:txBody>
      </p:sp>
      <p:sp>
        <p:nvSpPr>
          <p:cNvPr id="233" name="Google Shape;233;p36"/>
          <p:cNvSpPr txBox="1">
            <a:spLocks noGrp="1"/>
          </p:cNvSpPr>
          <p:nvPr>
            <p:ph type="subTitle" idx="1"/>
          </p:nvPr>
        </p:nvSpPr>
        <p:spPr>
          <a:xfrm>
            <a:off x="685800" y="27638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Define our approach to academic articles and the pursuit of scientific knowledge and apply this to an article critique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Gallery Walk:</a:t>
            </a:r>
            <a:endParaRPr/>
          </a:p>
        </p:txBody>
      </p:sp>
      <p:sp>
        <p:nvSpPr>
          <p:cNvPr id="239" name="Google Shape;239;p37"/>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What should we keep in mind while reading academic articles?</a:t>
            </a:r>
            <a:endParaRPr/>
          </a:p>
          <a:p>
            <a:pPr marL="457200" lvl="0" indent="0" algn="l" rtl="0">
              <a:spcBef>
                <a:spcPts val="600"/>
              </a:spcBef>
              <a:spcAft>
                <a:spcPts val="0"/>
              </a:spcAft>
              <a:buNone/>
            </a:pPr>
            <a:endParaRPr/>
          </a:p>
          <a:p>
            <a:pPr marL="457200" lvl="0" indent="-419100" algn="l" rtl="0">
              <a:spcBef>
                <a:spcPts val="600"/>
              </a:spcBef>
              <a:spcAft>
                <a:spcPts val="0"/>
              </a:spcAft>
              <a:buSzPts val="3000"/>
              <a:buChar char="▷"/>
            </a:pPr>
            <a:r>
              <a:rPr lang="en"/>
              <a:t>This isn’t a philosophy of science class, but what approach can we take towards scientific knowledge?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does this mean for us?</a:t>
            </a:r>
            <a:endParaRPr/>
          </a:p>
        </p:txBody>
      </p:sp>
      <p:sp>
        <p:nvSpPr>
          <p:cNvPr id="245" name="Google Shape;245;p38"/>
          <p:cNvSpPr txBox="1">
            <a:spLocks noGrp="1"/>
          </p:cNvSpPr>
          <p:nvPr>
            <p:ph type="body" idx="1"/>
          </p:nvPr>
        </p:nvSpPr>
        <p:spPr>
          <a:xfrm>
            <a:off x="893700" y="1373600"/>
            <a:ext cx="6639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dirty="0"/>
              <a:t>We are reading mostly academic articles, and many of them are recent. Some of them may not have had the benefit of time to establish reliability and validity.</a:t>
            </a:r>
          </a:p>
          <a:p>
            <a:pPr marL="457200" lvl="0" indent="-342900" algn="l" rtl="0">
              <a:spcBef>
                <a:spcPts val="600"/>
              </a:spcBef>
              <a:spcAft>
                <a:spcPts val="0"/>
              </a:spcAft>
              <a:buSzPts val="1800"/>
              <a:buChar char="▷"/>
            </a:pPr>
            <a:endParaRPr sz="1800" dirty="0"/>
          </a:p>
          <a:p>
            <a:pPr marL="457200" lvl="0" indent="-342900" algn="l" rtl="0">
              <a:spcBef>
                <a:spcPts val="0"/>
              </a:spcBef>
              <a:spcAft>
                <a:spcPts val="0"/>
              </a:spcAft>
              <a:buSzPts val="1800"/>
              <a:buChar char="▷"/>
            </a:pPr>
            <a:r>
              <a:rPr lang="en" sz="1800" dirty="0"/>
              <a:t>Remember that science is always a team effort and is subject to human biases. Keep a critical eye out.</a:t>
            </a:r>
          </a:p>
          <a:p>
            <a:pPr marL="457200" lvl="0" indent="-342900" algn="l" rtl="0">
              <a:spcBef>
                <a:spcPts val="0"/>
              </a:spcBef>
              <a:spcAft>
                <a:spcPts val="0"/>
              </a:spcAft>
              <a:buSzPts val="1800"/>
              <a:buChar char="▷"/>
            </a:pPr>
            <a:endParaRPr sz="1800" dirty="0"/>
          </a:p>
          <a:p>
            <a:pPr marL="457200" lvl="0" indent="-342900" algn="l" rtl="0">
              <a:spcBef>
                <a:spcPts val="0"/>
              </a:spcBef>
              <a:spcAft>
                <a:spcPts val="0"/>
              </a:spcAft>
              <a:buSzPts val="1800"/>
              <a:buChar char="▷"/>
            </a:pPr>
            <a:r>
              <a:rPr lang="en" sz="1800" dirty="0"/>
              <a:t>We will use models to think about how cognition is organized and generated, but all models are wrong. We can read papers with the assumption that they are wrong and then evaluate the evidence that support one model over another, over time. </a:t>
            </a: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p:nvPr/>
        </p:nvSpPr>
        <p:spPr>
          <a:xfrm>
            <a:off x="59025" y="4284900"/>
            <a:ext cx="2824200" cy="5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Bem, D. J. (2011). Feeling the future: experimental evidence for anomalous retroactive influences on cognition and affect. Journal of personality and social psychology, 100(3), 407-425</a:t>
            </a:r>
            <a:endParaRPr sz="800"/>
          </a:p>
        </p:txBody>
      </p:sp>
      <p:pic>
        <p:nvPicPr>
          <p:cNvPr id="251" name="Google Shape;251;p39"/>
          <p:cNvPicPr preferRelativeResize="0"/>
          <p:nvPr/>
        </p:nvPicPr>
        <p:blipFill rotWithShape="1">
          <a:blip r:embed="rId3">
            <a:alphaModFix/>
          </a:blip>
          <a:srcRect b="48103"/>
          <a:stretch/>
        </p:blipFill>
        <p:spPr>
          <a:xfrm>
            <a:off x="621525" y="-3406"/>
            <a:ext cx="8510574" cy="1579575"/>
          </a:xfrm>
          <a:prstGeom prst="rect">
            <a:avLst/>
          </a:prstGeom>
          <a:noFill/>
          <a:ln>
            <a:noFill/>
          </a:ln>
        </p:spPr>
      </p:pic>
      <p:pic>
        <p:nvPicPr>
          <p:cNvPr id="252" name="Google Shape;252;p39"/>
          <p:cNvPicPr preferRelativeResize="0"/>
          <p:nvPr/>
        </p:nvPicPr>
        <p:blipFill>
          <a:blip r:embed="rId4">
            <a:alphaModFix/>
          </a:blip>
          <a:stretch>
            <a:fillRect/>
          </a:stretch>
        </p:blipFill>
        <p:spPr>
          <a:xfrm>
            <a:off x="2654629" y="1576175"/>
            <a:ext cx="5944071" cy="3432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Sections of a Science Article</a:t>
            </a:r>
            <a:endParaRPr/>
          </a:p>
        </p:txBody>
      </p:sp>
      <p:sp>
        <p:nvSpPr>
          <p:cNvPr id="258" name="Google Shape;258;p40"/>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Abstract</a:t>
            </a:r>
            <a:r>
              <a:rPr lang="en"/>
              <a:t> – Extract main question or take home point</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Clr>
                <a:schemeClr val="dk1"/>
              </a:buClr>
              <a:buSzPts val="1100"/>
              <a:buFont typeface="Arial"/>
              <a:buNone/>
            </a:pPr>
            <a:r>
              <a:rPr lang="en" b="1"/>
              <a:t>Introduction</a:t>
            </a:r>
            <a:r>
              <a:rPr lang="en"/>
              <a:t> – Necessary background for the experiment</a:t>
            </a:r>
            <a:endParaRPr/>
          </a:p>
          <a:p>
            <a:pPr marL="0" lvl="0" indent="0" algn="l" rtl="0">
              <a:spcBef>
                <a:spcPts val="600"/>
              </a:spcBef>
              <a:spcAft>
                <a:spcPts val="0"/>
              </a:spcAft>
              <a:buNone/>
            </a:pPr>
            <a:r>
              <a:rPr lang="en"/>
              <a:t>Intro often has </a:t>
            </a:r>
            <a:r>
              <a:rPr lang="en" i="1"/>
              <a:t>hypotheses. </a:t>
            </a:r>
            <a:r>
              <a:rPr lang="en"/>
              <a:t>What are the experimenters looking for?</a:t>
            </a:r>
            <a:endParaRPr/>
          </a:p>
        </p:txBody>
      </p:sp>
      <p:sp>
        <p:nvSpPr>
          <p:cNvPr id="259" name="Google Shape;259;p40"/>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Methods</a:t>
            </a:r>
            <a:r>
              <a:rPr lang="en"/>
              <a:t> – Explains the task and analytic techniques</a:t>
            </a:r>
            <a:endParaRPr/>
          </a:p>
          <a:p>
            <a:pPr marL="457200" lvl="0" indent="-317500" algn="l" rtl="0">
              <a:spcBef>
                <a:spcPts val="600"/>
              </a:spcBef>
              <a:spcAft>
                <a:spcPts val="0"/>
              </a:spcAft>
              <a:buSzPts val="1400"/>
              <a:buChar char="▷"/>
            </a:pPr>
            <a:r>
              <a:rPr lang="en"/>
              <a:t>Identifying the task is important, but math of the techniques isn’t</a:t>
            </a:r>
            <a:endParaRPr/>
          </a:p>
          <a:p>
            <a:pPr marL="0" lvl="0" indent="0" algn="l" rtl="0">
              <a:spcBef>
                <a:spcPts val="600"/>
              </a:spcBef>
              <a:spcAft>
                <a:spcPts val="0"/>
              </a:spcAft>
              <a:buNone/>
            </a:pPr>
            <a:endParaRPr/>
          </a:p>
          <a:p>
            <a:pPr marL="0" lvl="0" indent="0" algn="l" rtl="0">
              <a:spcBef>
                <a:spcPts val="600"/>
              </a:spcBef>
              <a:spcAft>
                <a:spcPts val="0"/>
              </a:spcAft>
              <a:buClr>
                <a:schemeClr val="dk1"/>
              </a:buClr>
              <a:buSzPts val="1100"/>
              <a:buFont typeface="Arial"/>
              <a:buNone/>
            </a:pPr>
            <a:endParaRPr sz="600"/>
          </a:p>
          <a:p>
            <a:pPr marL="0" lvl="0" indent="0" algn="l" rtl="0">
              <a:spcBef>
                <a:spcPts val="600"/>
              </a:spcBef>
              <a:spcAft>
                <a:spcPts val="0"/>
              </a:spcAft>
              <a:buClr>
                <a:schemeClr val="dk1"/>
              </a:buClr>
              <a:buSzPts val="1100"/>
              <a:buFont typeface="Arial"/>
              <a:buNone/>
            </a:pPr>
            <a:r>
              <a:rPr lang="en" b="1"/>
              <a:t>Results</a:t>
            </a:r>
            <a:r>
              <a:rPr lang="en"/>
              <a:t> – Often includes a brief methods summary and lays out all results</a:t>
            </a:r>
            <a:endParaRPr/>
          </a:p>
          <a:p>
            <a:pPr marL="0" lvl="0" indent="0" algn="l" rtl="0">
              <a:spcBef>
                <a:spcPts val="600"/>
              </a:spcBef>
              <a:spcAft>
                <a:spcPts val="0"/>
              </a:spcAft>
              <a:buNone/>
            </a:pPr>
            <a:endParaRPr/>
          </a:p>
        </p:txBody>
      </p:sp>
      <p:sp>
        <p:nvSpPr>
          <p:cNvPr id="260" name="Google Shape;260;p40"/>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Discussion</a:t>
            </a:r>
            <a:r>
              <a:rPr lang="en"/>
              <a:t> – Explains the important results in general terms, mixed with connections to topics brought up in the introduction</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Clr>
                <a:schemeClr val="dk1"/>
              </a:buClr>
              <a:buSzPts val="1100"/>
              <a:buFont typeface="Arial"/>
              <a:buNone/>
            </a:pPr>
            <a:r>
              <a:rPr lang="en" b="1"/>
              <a:t>Conclusion</a:t>
            </a:r>
            <a:r>
              <a:rPr lang="en"/>
              <a:t> – Summary of the entire paper with reference back to “why this matters”</a:t>
            </a:r>
            <a:endParaRPr/>
          </a:p>
          <a:p>
            <a:pPr marL="0" lvl="0" indent="0" algn="l" rtl="0">
              <a:spcBef>
                <a:spcPts val="6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to Read a Science Paper</a:t>
            </a:r>
            <a:endParaRPr/>
          </a:p>
        </p:txBody>
      </p:sp>
      <p:sp>
        <p:nvSpPr>
          <p:cNvPr id="266" name="Google Shape;266;p41"/>
          <p:cNvSpPr txBox="1">
            <a:spLocks noGrp="1"/>
          </p:cNvSpPr>
          <p:nvPr>
            <p:ph type="body" idx="1"/>
          </p:nvPr>
        </p:nvSpPr>
        <p:spPr>
          <a:xfrm>
            <a:off x="893700" y="11449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a:t>Read the abstract!</a:t>
            </a:r>
            <a:endParaRPr sz="1800"/>
          </a:p>
          <a:p>
            <a:pPr marL="457200" lvl="0" indent="-342900" algn="l" rtl="0">
              <a:spcBef>
                <a:spcPts val="0"/>
              </a:spcBef>
              <a:spcAft>
                <a:spcPts val="0"/>
              </a:spcAft>
              <a:buSzPts val="1800"/>
              <a:buAutoNum type="arabicPeriod"/>
            </a:pPr>
            <a:r>
              <a:rPr lang="en" sz="1800"/>
              <a:t>Skim the introduction…</a:t>
            </a:r>
            <a:endParaRPr sz="1800"/>
          </a:p>
          <a:p>
            <a:pPr marL="457200" lvl="0" indent="-342900" algn="l" rtl="0">
              <a:spcBef>
                <a:spcPts val="0"/>
              </a:spcBef>
              <a:spcAft>
                <a:spcPts val="0"/>
              </a:spcAft>
              <a:buSzPts val="1800"/>
              <a:buAutoNum type="arabicPeriod"/>
            </a:pPr>
            <a:r>
              <a:rPr lang="en" sz="1800"/>
              <a:t>Jump to methods</a:t>
            </a:r>
            <a:endParaRPr sz="1800"/>
          </a:p>
          <a:p>
            <a:pPr marL="914400" lvl="1" indent="-342900" algn="l" rtl="0">
              <a:spcBef>
                <a:spcPts val="0"/>
              </a:spcBef>
              <a:spcAft>
                <a:spcPts val="0"/>
              </a:spcAft>
              <a:buSzPts val="1800"/>
              <a:buAutoNum type="alphaLcPeriod"/>
            </a:pPr>
            <a:r>
              <a:rPr lang="en" sz="1800"/>
              <a:t>Identify the task</a:t>
            </a:r>
            <a:endParaRPr sz="1800"/>
          </a:p>
          <a:p>
            <a:pPr marL="914400" lvl="1" indent="-342900" algn="l" rtl="0">
              <a:spcBef>
                <a:spcPts val="0"/>
              </a:spcBef>
              <a:spcAft>
                <a:spcPts val="0"/>
              </a:spcAft>
              <a:buSzPts val="1800"/>
              <a:buAutoNum type="alphaLcPeriod"/>
            </a:pPr>
            <a:r>
              <a:rPr lang="en" sz="1800"/>
              <a:t>Identify ‘contrasts’ of interest</a:t>
            </a:r>
            <a:endParaRPr sz="1800"/>
          </a:p>
          <a:p>
            <a:pPr marL="457200" lvl="0" indent="-342900" algn="l" rtl="0">
              <a:spcBef>
                <a:spcPts val="0"/>
              </a:spcBef>
              <a:spcAft>
                <a:spcPts val="0"/>
              </a:spcAft>
              <a:buSzPts val="1800"/>
              <a:buAutoNum type="arabicPeriod"/>
            </a:pPr>
            <a:r>
              <a:rPr lang="en" sz="1800"/>
              <a:t>Read through the results</a:t>
            </a:r>
            <a:endParaRPr sz="1800"/>
          </a:p>
          <a:p>
            <a:pPr marL="914400" lvl="1" indent="-342900" algn="l" rtl="0">
              <a:spcBef>
                <a:spcPts val="0"/>
              </a:spcBef>
              <a:spcAft>
                <a:spcPts val="0"/>
              </a:spcAft>
              <a:buSzPts val="1800"/>
              <a:buAutoNum type="alphaLcPeriod"/>
            </a:pPr>
            <a:r>
              <a:rPr lang="en" sz="1800"/>
              <a:t>Identify the figures</a:t>
            </a:r>
            <a:endParaRPr sz="1800"/>
          </a:p>
          <a:p>
            <a:pPr marL="914400" lvl="1" indent="-342900" algn="l" rtl="0">
              <a:spcBef>
                <a:spcPts val="0"/>
              </a:spcBef>
              <a:spcAft>
                <a:spcPts val="0"/>
              </a:spcAft>
              <a:buSzPts val="1800"/>
              <a:buAutoNum type="alphaLcPeriod"/>
            </a:pPr>
            <a:r>
              <a:rPr lang="en" sz="1800"/>
              <a:t>Evaluate what the figures tell you</a:t>
            </a:r>
            <a:endParaRPr sz="1800"/>
          </a:p>
          <a:p>
            <a:pPr marL="457200" lvl="0" indent="-342900" algn="l" rtl="0">
              <a:spcBef>
                <a:spcPts val="0"/>
              </a:spcBef>
              <a:spcAft>
                <a:spcPts val="0"/>
              </a:spcAft>
              <a:buSzPts val="1800"/>
              <a:buAutoNum type="arabicPeriod"/>
            </a:pPr>
            <a:r>
              <a:rPr lang="en" sz="1800"/>
              <a:t>Read through the discussion</a:t>
            </a:r>
            <a:endParaRPr sz="1800"/>
          </a:p>
          <a:p>
            <a:pPr marL="457200" lvl="0" indent="-342900" algn="l" rtl="0">
              <a:spcBef>
                <a:spcPts val="0"/>
              </a:spcBef>
              <a:spcAft>
                <a:spcPts val="0"/>
              </a:spcAft>
              <a:buSzPts val="1800"/>
              <a:buAutoNum type="arabicPeriod"/>
            </a:pPr>
            <a:r>
              <a:rPr lang="en" sz="1800"/>
              <a:t>Check out the introduction again</a:t>
            </a:r>
            <a:endParaRPr sz="1800"/>
          </a:p>
          <a:p>
            <a:pPr marL="0" lvl="0" indent="0" algn="l" rtl="0">
              <a:spcBef>
                <a:spcPts val="600"/>
              </a:spcBef>
              <a:spcAft>
                <a:spcPts val="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body" idx="1"/>
          </p:nvPr>
        </p:nvSpPr>
        <p:spPr>
          <a:xfrm>
            <a:off x="900775" y="359663"/>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Christina Bejjani</a:t>
            </a:r>
            <a:endParaRPr/>
          </a:p>
          <a:p>
            <a:pPr marL="0" lvl="0" indent="0" algn="l" rtl="0">
              <a:spcBef>
                <a:spcPts val="600"/>
              </a:spcBef>
              <a:spcAft>
                <a:spcPts val="0"/>
              </a:spcAft>
              <a:buNone/>
            </a:pPr>
            <a:r>
              <a:rPr lang="en" sz="1800" u="sng">
                <a:solidFill>
                  <a:schemeClr val="hlink"/>
                </a:solidFill>
                <a:hlinkClick r:id="rId3"/>
              </a:rPr>
              <a:t>christina.bejjani@duke.edu</a:t>
            </a:r>
            <a:endParaRPr sz="1800"/>
          </a:p>
          <a:p>
            <a:pPr marL="0" lvl="0" indent="0" algn="l" rtl="0">
              <a:spcBef>
                <a:spcPts val="600"/>
              </a:spcBef>
              <a:spcAft>
                <a:spcPts val="0"/>
              </a:spcAft>
              <a:buNone/>
            </a:pPr>
            <a:r>
              <a:rPr lang="en" sz="1800"/>
              <a:t>Cognitive Psychology</a:t>
            </a:r>
            <a:endParaRPr sz="1800"/>
          </a:p>
          <a:p>
            <a:pPr marL="0" lvl="0" indent="0" algn="l" rtl="0">
              <a:spcBef>
                <a:spcPts val="600"/>
              </a:spcBef>
              <a:spcAft>
                <a:spcPts val="0"/>
              </a:spcAft>
              <a:buNone/>
            </a:pPr>
            <a:r>
              <a:rPr lang="en" sz="1800"/>
              <a:t>B.A. neuroscience, Pomona College</a:t>
            </a:r>
            <a:endParaRPr sz="1800"/>
          </a:p>
        </p:txBody>
      </p:sp>
      <p:pic>
        <p:nvPicPr>
          <p:cNvPr id="104" name="Google Shape;104;p15"/>
          <p:cNvPicPr preferRelativeResize="0"/>
          <p:nvPr/>
        </p:nvPicPr>
        <p:blipFill>
          <a:blip r:embed="rId4">
            <a:alphaModFix/>
          </a:blip>
          <a:stretch>
            <a:fillRect/>
          </a:stretch>
        </p:blipFill>
        <p:spPr>
          <a:xfrm>
            <a:off x="5388951" y="90050"/>
            <a:ext cx="1757974" cy="1733250"/>
          </a:xfrm>
          <a:prstGeom prst="rect">
            <a:avLst/>
          </a:prstGeom>
          <a:noFill/>
          <a:ln>
            <a:noFill/>
          </a:ln>
        </p:spPr>
      </p:pic>
      <p:pic>
        <p:nvPicPr>
          <p:cNvPr id="105" name="Google Shape;105;p15"/>
          <p:cNvPicPr preferRelativeResize="0"/>
          <p:nvPr/>
        </p:nvPicPr>
        <p:blipFill>
          <a:blip r:embed="rId5">
            <a:alphaModFix/>
          </a:blip>
          <a:stretch>
            <a:fillRect/>
          </a:stretch>
        </p:blipFill>
        <p:spPr>
          <a:xfrm>
            <a:off x="7146925" y="90050"/>
            <a:ext cx="1800781" cy="1733250"/>
          </a:xfrm>
          <a:prstGeom prst="rect">
            <a:avLst/>
          </a:prstGeom>
          <a:noFill/>
          <a:ln>
            <a:noFill/>
          </a:ln>
        </p:spPr>
      </p:pic>
      <p:pic>
        <p:nvPicPr>
          <p:cNvPr id="106" name="Google Shape;106;p15"/>
          <p:cNvPicPr preferRelativeResize="0"/>
          <p:nvPr/>
        </p:nvPicPr>
        <p:blipFill>
          <a:blip r:embed="rId6">
            <a:alphaModFix/>
          </a:blip>
          <a:stretch>
            <a:fillRect/>
          </a:stretch>
        </p:blipFill>
        <p:spPr>
          <a:xfrm>
            <a:off x="5388950" y="1823300"/>
            <a:ext cx="1757975" cy="1757975"/>
          </a:xfrm>
          <a:prstGeom prst="rect">
            <a:avLst/>
          </a:prstGeom>
          <a:noFill/>
          <a:ln>
            <a:noFill/>
          </a:ln>
        </p:spPr>
      </p:pic>
      <p:pic>
        <p:nvPicPr>
          <p:cNvPr id="107" name="Google Shape;107;p15"/>
          <p:cNvPicPr preferRelativeResize="0"/>
          <p:nvPr/>
        </p:nvPicPr>
        <p:blipFill>
          <a:blip r:embed="rId7">
            <a:alphaModFix/>
          </a:blip>
          <a:stretch>
            <a:fillRect/>
          </a:stretch>
        </p:blipFill>
        <p:spPr>
          <a:xfrm>
            <a:off x="7146925" y="1823300"/>
            <a:ext cx="1800776" cy="1757972"/>
          </a:xfrm>
          <a:prstGeom prst="rect">
            <a:avLst/>
          </a:prstGeom>
          <a:noFill/>
          <a:ln>
            <a:noFill/>
          </a:ln>
        </p:spPr>
      </p:pic>
      <p:pic>
        <p:nvPicPr>
          <p:cNvPr id="108" name="Google Shape;108;p15"/>
          <p:cNvPicPr preferRelativeResize="0"/>
          <p:nvPr/>
        </p:nvPicPr>
        <p:blipFill>
          <a:blip r:embed="rId8">
            <a:alphaModFix/>
          </a:blip>
          <a:stretch>
            <a:fillRect/>
          </a:stretch>
        </p:blipFill>
        <p:spPr>
          <a:xfrm>
            <a:off x="3428275" y="2509825"/>
            <a:ext cx="1598025" cy="2471775"/>
          </a:xfrm>
          <a:prstGeom prst="rect">
            <a:avLst/>
          </a:prstGeom>
          <a:noFill/>
          <a:ln>
            <a:noFill/>
          </a:ln>
        </p:spPr>
      </p:pic>
      <p:pic>
        <p:nvPicPr>
          <p:cNvPr id="109" name="Google Shape;109;p15"/>
          <p:cNvPicPr preferRelativeResize="0"/>
          <p:nvPr/>
        </p:nvPicPr>
        <p:blipFill>
          <a:blip r:embed="rId9">
            <a:alphaModFix/>
          </a:blip>
          <a:stretch>
            <a:fillRect/>
          </a:stretch>
        </p:blipFill>
        <p:spPr>
          <a:xfrm>
            <a:off x="1839825" y="2509825"/>
            <a:ext cx="1614900" cy="2471775"/>
          </a:xfrm>
          <a:prstGeom prst="rect">
            <a:avLst/>
          </a:prstGeom>
          <a:noFill/>
          <a:ln>
            <a:noFill/>
          </a:ln>
        </p:spPr>
      </p:pic>
      <p:pic>
        <p:nvPicPr>
          <p:cNvPr id="110" name="Google Shape;110;p15"/>
          <p:cNvPicPr preferRelativeResize="0"/>
          <p:nvPr/>
        </p:nvPicPr>
        <p:blipFill>
          <a:blip r:embed="rId10">
            <a:alphaModFix/>
          </a:blip>
          <a:stretch>
            <a:fillRect/>
          </a:stretch>
        </p:blipFill>
        <p:spPr>
          <a:xfrm>
            <a:off x="222545" y="2509825"/>
            <a:ext cx="1643730" cy="247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Critique of Bem (2011)</a:t>
            </a:r>
            <a:endParaRPr/>
          </a:p>
        </p:txBody>
      </p:sp>
      <p:sp>
        <p:nvSpPr>
          <p:cNvPr id="272" name="Google Shape;272;p42"/>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Read from Experiment 1 through to the section “Individual Differences” in the Results/Discussion</a:t>
            </a:r>
            <a:endParaRPr sz="2000"/>
          </a:p>
          <a:p>
            <a:pPr marL="457200" lvl="0" indent="-355600" algn="l" rtl="0">
              <a:spcBef>
                <a:spcPts val="0"/>
              </a:spcBef>
              <a:spcAft>
                <a:spcPts val="0"/>
              </a:spcAft>
              <a:buSzPts val="2000"/>
              <a:buChar char="▷"/>
            </a:pPr>
            <a:r>
              <a:rPr lang="en" sz="2000"/>
              <a:t>What do you notice about this article? What is it trying to study, and is it effective?</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How can we best communicate our science?</a:t>
            </a:r>
            <a:endParaRPr/>
          </a:p>
        </p:txBody>
      </p:sp>
      <p:sp>
        <p:nvSpPr>
          <p:cNvPr id="278" name="Google Shape;278;p4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principles of good science communication.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4"/>
          <p:cNvPicPr preferRelativeResize="0"/>
          <p:nvPr/>
        </p:nvPicPr>
        <p:blipFill>
          <a:blip r:embed="rId3">
            <a:alphaModFix/>
          </a:blip>
          <a:stretch>
            <a:fillRect/>
          </a:stretch>
        </p:blipFill>
        <p:spPr>
          <a:xfrm>
            <a:off x="1909438" y="152400"/>
            <a:ext cx="5325130"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5"/>
          <p:cNvPicPr preferRelativeResize="0"/>
          <p:nvPr/>
        </p:nvPicPr>
        <p:blipFill>
          <a:blip r:embed="rId3">
            <a:alphaModFix/>
          </a:blip>
          <a:stretch>
            <a:fillRect/>
          </a:stretch>
        </p:blipFill>
        <p:spPr>
          <a:xfrm>
            <a:off x="60925" y="518350"/>
            <a:ext cx="5734775" cy="4005099"/>
          </a:xfrm>
          <a:prstGeom prst="rect">
            <a:avLst/>
          </a:prstGeom>
          <a:noFill/>
          <a:ln>
            <a:noFill/>
          </a:ln>
        </p:spPr>
      </p:pic>
      <p:pic>
        <p:nvPicPr>
          <p:cNvPr id="289" name="Google Shape;289;p45"/>
          <p:cNvPicPr preferRelativeResize="0"/>
          <p:nvPr/>
        </p:nvPicPr>
        <p:blipFill>
          <a:blip r:embed="rId4">
            <a:alphaModFix/>
          </a:blip>
          <a:stretch>
            <a:fillRect/>
          </a:stretch>
        </p:blipFill>
        <p:spPr>
          <a:xfrm>
            <a:off x="5690905" y="101550"/>
            <a:ext cx="3341187"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title"/>
          </p:nvPr>
        </p:nvSpPr>
        <p:spPr>
          <a:xfrm>
            <a:off x="893700" y="206000"/>
            <a:ext cx="67815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Information Isn’t Enough</a:t>
            </a:r>
            <a:endParaRPr/>
          </a:p>
          <a:p>
            <a:pPr marL="0" lvl="0" indent="0" algn="l" rtl="0">
              <a:spcBef>
                <a:spcPts val="0"/>
              </a:spcBef>
              <a:spcAft>
                <a:spcPts val="0"/>
              </a:spcAft>
              <a:buNone/>
            </a:pPr>
            <a:r>
              <a:rPr lang="en" sz="1200"/>
              <a:t>(cc: Nyhan et al. (2014), </a:t>
            </a:r>
            <a:r>
              <a:rPr lang="en" sz="1200" i="1"/>
              <a:t>Pediatrics</a:t>
            </a:r>
            <a:r>
              <a:rPr lang="en" sz="1200"/>
              <a:t>)</a:t>
            </a:r>
            <a:endParaRPr sz="1200"/>
          </a:p>
        </p:txBody>
      </p:sp>
      <p:pic>
        <p:nvPicPr>
          <p:cNvPr id="295" name="Google Shape;295;p46"/>
          <p:cNvPicPr preferRelativeResize="0"/>
          <p:nvPr/>
        </p:nvPicPr>
        <p:blipFill rotWithShape="1">
          <a:blip r:embed="rId3">
            <a:alphaModFix/>
          </a:blip>
          <a:srcRect t="25104"/>
          <a:stretch/>
        </p:blipFill>
        <p:spPr>
          <a:xfrm>
            <a:off x="1015863" y="1180250"/>
            <a:ext cx="7112275" cy="3842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893700" y="5107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t>Think Pair Share: What is good science communication?</a:t>
            </a:r>
            <a:endParaRPr sz="3500"/>
          </a:p>
        </p:txBody>
      </p:sp>
      <p:sp>
        <p:nvSpPr>
          <p:cNvPr id="301" name="Google Shape;301;p47"/>
          <p:cNvSpPr txBox="1">
            <a:spLocks noGrp="1"/>
          </p:cNvSpPr>
          <p:nvPr>
            <p:ph type="body" idx="1"/>
          </p:nvPr>
        </p:nvSpPr>
        <p:spPr>
          <a:xfrm>
            <a:off x="893700" y="1480175"/>
            <a:ext cx="6462600" cy="34458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Read the article(s) on Science Communication that you received at the start of class; extract principles of good science communication.</a:t>
            </a:r>
            <a:endParaRPr sz="1800"/>
          </a:p>
          <a:p>
            <a:pPr marL="457200" lvl="0" indent="-342900" algn="l" rtl="0">
              <a:spcBef>
                <a:spcPts val="0"/>
              </a:spcBef>
              <a:spcAft>
                <a:spcPts val="0"/>
              </a:spcAft>
              <a:buSzPts val="1800"/>
              <a:buChar char="▷"/>
            </a:pPr>
            <a:r>
              <a:rPr lang="en" sz="1800"/>
              <a:t>After 5 minutes or so, I’ll tell you to share what you found in your article with the person next to you.</a:t>
            </a:r>
            <a:endParaRPr sz="1800"/>
          </a:p>
          <a:p>
            <a:pPr marL="457200" lvl="0" indent="-342900" algn="l" rtl="0">
              <a:spcBef>
                <a:spcPts val="0"/>
              </a:spcBef>
              <a:spcAft>
                <a:spcPts val="0"/>
              </a:spcAft>
              <a:buSzPts val="1800"/>
              <a:buChar char="▷"/>
            </a:pPr>
            <a:r>
              <a:rPr lang="en" sz="1800"/>
              <a:t>We’ll then come together as a class to generate a sheet of principles of good science communication that we will follow along with our readings over the course</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Brain Labeling Worksheet</a:t>
            </a:r>
            <a:endParaRPr/>
          </a:p>
        </p:txBody>
      </p:sp>
      <p:sp>
        <p:nvSpPr>
          <p:cNvPr id="307" name="Google Shape;307;p48"/>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Identify brain regions that we likely will come across in our readings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&amp; Agenda</a:t>
            </a:r>
            <a:endParaRPr/>
          </a:p>
        </p:txBody>
      </p:sp>
      <p:sp>
        <p:nvSpPr>
          <p:cNvPr id="313" name="Google Shape;313;p49"/>
          <p:cNvSpPr txBox="1">
            <a:spLocks noGrp="1"/>
          </p:cNvSpPr>
          <p:nvPr>
            <p:ph type="body" idx="1"/>
          </p:nvPr>
        </p:nvSpPr>
        <p:spPr>
          <a:xfrm>
            <a:off x="893700" y="1068800"/>
            <a:ext cx="74619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b="1" dirty="0"/>
              <a:t>Begin to build a supportive community.</a:t>
            </a:r>
            <a:endParaRPr sz="1800" b="1" dirty="0"/>
          </a:p>
          <a:p>
            <a:pPr marL="914400" lvl="1" indent="-342900" algn="l" rtl="0">
              <a:spcBef>
                <a:spcPts val="0"/>
              </a:spcBef>
              <a:spcAft>
                <a:spcPts val="0"/>
              </a:spcAft>
              <a:buSzPts val="1800"/>
              <a:buAutoNum type="alphaLcPeriod"/>
            </a:pPr>
            <a:r>
              <a:rPr lang="en" sz="1800" dirty="0"/>
              <a:t>Introduction to Instructor &amp; Icebreaker</a:t>
            </a:r>
            <a:endParaRPr sz="1800" dirty="0"/>
          </a:p>
          <a:p>
            <a:pPr marL="914400" lvl="1" indent="-342900" algn="l" rtl="0">
              <a:spcBef>
                <a:spcPts val="0"/>
              </a:spcBef>
              <a:spcAft>
                <a:spcPts val="0"/>
              </a:spcAft>
              <a:buSzPts val="1800"/>
              <a:buAutoNum type="alphaLcPeriod"/>
            </a:pPr>
            <a:r>
              <a:rPr lang="en" sz="1800" dirty="0"/>
              <a:t>Discussion of syllabus, goals, and class norms</a:t>
            </a:r>
            <a:endParaRPr sz="1800" dirty="0"/>
          </a:p>
          <a:p>
            <a:pPr marL="457200" lvl="0" indent="-342900" algn="l" rtl="0">
              <a:spcBef>
                <a:spcPts val="0"/>
              </a:spcBef>
              <a:spcAft>
                <a:spcPts val="0"/>
              </a:spcAft>
              <a:buSzPts val="1800"/>
              <a:buAutoNum type="arabicPeriod"/>
            </a:pPr>
            <a:r>
              <a:rPr lang="en" sz="1800" b="1" dirty="0"/>
              <a:t>Define our approach to academic articles and the pursuit of scientific knowledge and apply this to an article critique.</a:t>
            </a:r>
            <a:endParaRPr sz="1800" b="1" dirty="0"/>
          </a:p>
          <a:p>
            <a:pPr marL="914400" lvl="1" indent="-342900" algn="l" rtl="0">
              <a:spcBef>
                <a:spcPts val="0"/>
              </a:spcBef>
              <a:spcAft>
                <a:spcPts val="0"/>
              </a:spcAft>
              <a:buSzPts val="1800"/>
              <a:buAutoNum type="alphaLcPeriod"/>
            </a:pPr>
            <a:r>
              <a:rPr lang="en" sz="1800" dirty="0"/>
              <a:t>Gallery Walk of various media on knowledge</a:t>
            </a:r>
            <a:endParaRPr sz="1800" dirty="0"/>
          </a:p>
          <a:p>
            <a:pPr marL="914400" lvl="1" indent="-342900" algn="l" rtl="0">
              <a:spcBef>
                <a:spcPts val="0"/>
              </a:spcBef>
              <a:spcAft>
                <a:spcPts val="0"/>
              </a:spcAft>
              <a:buSzPts val="1800"/>
              <a:buAutoNum type="alphaLcPeriod"/>
            </a:pPr>
            <a:r>
              <a:rPr lang="en" sz="1800" dirty="0"/>
              <a:t>Critique of Bem (2011)</a:t>
            </a:r>
            <a:endParaRPr sz="1800" dirty="0"/>
          </a:p>
          <a:p>
            <a:pPr marL="457200" lvl="0" indent="-342900" algn="l" rtl="0">
              <a:spcBef>
                <a:spcPts val="0"/>
              </a:spcBef>
              <a:spcAft>
                <a:spcPts val="0"/>
              </a:spcAft>
              <a:buSzPts val="1800"/>
              <a:buAutoNum type="arabicPeriod"/>
            </a:pPr>
            <a:r>
              <a:rPr lang="en" sz="1800" b="1" dirty="0"/>
              <a:t>Describe principles of good science communication.</a:t>
            </a:r>
            <a:endParaRPr sz="1800" b="1" dirty="0"/>
          </a:p>
          <a:p>
            <a:pPr marL="914400" lvl="1" indent="-342900" algn="l" rtl="0">
              <a:spcBef>
                <a:spcPts val="0"/>
              </a:spcBef>
              <a:spcAft>
                <a:spcPts val="0"/>
              </a:spcAft>
              <a:buSzPts val="1800"/>
              <a:buAutoNum type="alphaLcPeriod"/>
            </a:pPr>
            <a:r>
              <a:rPr lang="en" sz="1800" dirty="0"/>
              <a:t>Think Pair Share of articles on science communication</a:t>
            </a:r>
            <a:endParaRPr sz="1800" dirty="0"/>
          </a:p>
          <a:p>
            <a:pPr marL="914400" lvl="1" indent="-342900" algn="l" rtl="0">
              <a:spcBef>
                <a:spcPts val="0"/>
              </a:spcBef>
              <a:spcAft>
                <a:spcPts val="0"/>
              </a:spcAft>
              <a:buSzPts val="1800"/>
              <a:buAutoNum type="alphaLcPeriod"/>
            </a:pPr>
            <a:r>
              <a:rPr lang="en" sz="1800" dirty="0"/>
              <a:t>Apply to Yong (2019) </a:t>
            </a:r>
            <a:r>
              <a:rPr lang="en-US" sz="1800" dirty="0">
                <a:solidFill>
                  <a:srgbClr val="FF0000"/>
                </a:solidFill>
              </a:rPr>
              <a:t>– did not get a chance to do</a:t>
            </a:r>
            <a:endParaRPr sz="1800" dirty="0">
              <a:solidFill>
                <a:srgbClr val="FF0000"/>
              </a:solidFill>
            </a:endParaRPr>
          </a:p>
          <a:p>
            <a:pPr marL="457200" lvl="0" indent="-342900" algn="l" rtl="0">
              <a:spcBef>
                <a:spcPts val="0"/>
              </a:spcBef>
              <a:spcAft>
                <a:spcPts val="0"/>
              </a:spcAft>
              <a:buSzPts val="1800"/>
              <a:buAutoNum type="arabicPeriod"/>
            </a:pPr>
            <a:r>
              <a:rPr lang="en" sz="1800" b="1" dirty="0"/>
              <a:t>Identify brain regions that we will commonly come across.</a:t>
            </a:r>
            <a:endParaRPr sz="1800" b="1" dirty="0"/>
          </a:p>
          <a:p>
            <a:pPr marL="914400" lvl="1" indent="-342900" algn="l" rtl="0">
              <a:spcBef>
                <a:spcPts val="0"/>
              </a:spcBef>
              <a:spcAft>
                <a:spcPts val="0"/>
              </a:spcAft>
              <a:buSzPts val="1800"/>
              <a:buAutoNum type="alphaLcPeriod"/>
            </a:pPr>
            <a:r>
              <a:rPr lang="en" sz="1800" dirty="0"/>
              <a:t>Worksheet on brain regions</a:t>
            </a:r>
            <a:endParaRPr sz="1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Tomorrow’s Work</a:t>
            </a:r>
            <a:endParaRPr/>
          </a:p>
        </p:txBody>
      </p:sp>
      <p:sp>
        <p:nvSpPr>
          <p:cNvPr id="319" name="Google Shape;319;p50"/>
          <p:cNvSpPr txBox="1">
            <a:spLocks noGrp="1"/>
          </p:cNvSpPr>
          <p:nvPr>
            <p:ph type="body" idx="1"/>
          </p:nvPr>
        </p:nvSpPr>
        <p:spPr>
          <a:xfrm>
            <a:off x="893700" y="1373600"/>
            <a:ext cx="78057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a:t>Chapter &amp; Articles</a:t>
            </a:r>
            <a:endParaRPr sz="1400"/>
          </a:p>
          <a:p>
            <a:pPr marL="457200" lvl="0" indent="-317500" algn="l" rtl="0">
              <a:spcBef>
                <a:spcPts val="600"/>
              </a:spcBef>
              <a:spcAft>
                <a:spcPts val="0"/>
              </a:spcAft>
              <a:buSzPts val="1400"/>
              <a:buChar char="●"/>
            </a:pPr>
            <a:r>
              <a:rPr lang="en" sz="1400"/>
              <a:t>Gazzaniga, M., Ivy, R.B., Mangum, G.R. (2008). Methods of Cognitive Neuroscience. In: Cognitive Neuroscience: The Biology of the Mind, pp. 110-162. New York City: W.W. Norton &amp; Company Third Edition. </a:t>
            </a:r>
            <a:r>
              <a:rPr lang="en" sz="1400" u="sng">
                <a:solidFill>
                  <a:schemeClr val="hlink"/>
                </a:solidFill>
                <a:hlinkClick r:id="rId3"/>
              </a:rPr>
              <a:t>PDF here</a:t>
            </a:r>
            <a:endParaRPr sz="1400" u="sng">
              <a:solidFill>
                <a:schemeClr val="hlink"/>
              </a:solidFill>
              <a:hlinkClick r:id="rId3"/>
            </a:endParaRPr>
          </a:p>
          <a:p>
            <a:pPr marL="457200" lvl="0" indent="-317500" algn="l" rtl="0">
              <a:spcBef>
                <a:spcPts val="0"/>
              </a:spcBef>
              <a:spcAft>
                <a:spcPts val="0"/>
              </a:spcAft>
              <a:buSzPts val="1400"/>
              <a:buChar char="●"/>
            </a:pPr>
            <a:r>
              <a:rPr lang="en" sz="1400"/>
              <a:t>Lab Manual </a:t>
            </a:r>
            <a:r>
              <a:rPr lang="en" sz="1400" u="sng">
                <a:solidFill>
                  <a:schemeClr val="hlink"/>
                </a:solidFill>
                <a:hlinkClick r:id="rId4"/>
              </a:rPr>
              <a:t>PDF here</a:t>
            </a:r>
            <a:r>
              <a:rPr lang="en" sz="1400"/>
              <a:t>.</a:t>
            </a:r>
            <a:endParaRPr sz="1400"/>
          </a:p>
          <a:p>
            <a:pPr marL="457200" lvl="0" indent="-317500" algn="l" rtl="0">
              <a:spcBef>
                <a:spcPts val="0"/>
              </a:spcBef>
              <a:spcAft>
                <a:spcPts val="0"/>
              </a:spcAft>
              <a:buSzPts val="1400"/>
              <a:buChar char="●"/>
            </a:pPr>
            <a:r>
              <a:rPr lang="en" sz="1400"/>
              <a:t>Darling, N. (2017). Attracting WEIRD Samples. Retrieved from Psychology Today website: https://www.psychologytoday.com/blog/thinking-about-kids/201710/attracting-weird-samples </a:t>
            </a:r>
            <a:r>
              <a:rPr lang="en" sz="1400" u="sng">
                <a:solidFill>
                  <a:schemeClr val="hlink"/>
                </a:solidFill>
                <a:hlinkClick r:id="rId5"/>
              </a:rPr>
              <a:t>PDF here</a:t>
            </a:r>
            <a:endParaRPr sz="1400" u="sng">
              <a:solidFill>
                <a:schemeClr val="hlink"/>
              </a:solidFill>
              <a:hlinkClick r:id="rId5"/>
            </a:endParaRPr>
          </a:p>
          <a:p>
            <a:pPr marL="0" lvl="0" indent="0" algn="l" rtl="0">
              <a:spcBef>
                <a:spcPts val="600"/>
              </a:spcBef>
              <a:spcAft>
                <a:spcPts val="0"/>
              </a:spcAft>
              <a:buClr>
                <a:schemeClr val="dk1"/>
              </a:buClr>
              <a:buSzPts val="1100"/>
              <a:buFont typeface="Arial"/>
              <a:buNone/>
            </a:pPr>
            <a:r>
              <a:rPr lang="en" sz="1400"/>
              <a:t>Ted Talk:</a:t>
            </a:r>
            <a:endParaRPr sz="1400"/>
          </a:p>
          <a:p>
            <a:pPr marL="457200" lvl="0" indent="-317500" algn="l" rtl="0">
              <a:spcBef>
                <a:spcPts val="600"/>
              </a:spcBef>
              <a:spcAft>
                <a:spcPts val="0"/>
              </a:spcAft>
              <a:buSzPts val="1400"/>
              <a:buChar char="●"/>
            </a:pPr>
            <a:r>
              <a:rPr lang="en" sz="1400"/>
              <a:t>Goldacre, B. (2011). Battling bad science. Retrieved from https://www.ted.com/talks/ben_goldacre_battling_bad_science</a:t>
            </a:r>
            <a:endParaRPr sz="1400"/>
          </a:p>
          <a:p>
            <a:pPr marL="0" lvl="0" indent="0" algn="l" rtl="0">
              <a:spcBef>
                <a:spcPts val="600"/>
              </a:spcBef>
              <a:spcAft>
                <a:spcPts val="0"/>
              </a:spcAft>
              <a:buNone/>
            </a:pP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893700" y="586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Self-rated Participation &amp; Reflection on Class</a:t>
            </a:r>
            <a:endParaRPr/>
          </a:p>
        </p:txBody>
      </p:sp>
      <p:sp>
        <p:nvSpPr>
          <p:cNvPr id="325" name="Google Shape;325;p51"/>
          <p:cNvSpPr txBox="1">
            <a:spLocks noGrp="1"/>
          </p:cNvSpPr>
          <p:nvPr>
            <p:ph type="body" idx="1"/>
          </p:nvPr>
        </p:nvSpPr>
        <p:spPr>
          <a:xfrm>
            <a:off x="548900" y="1825425"/>
            <a:ext cx="8477400" cy="310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u="sng">
                <a:solidFill>
                  <a:schemeClr val="hlink"/>
                </a:solidFill>
                <a:hlinkClick r:id="rId3"/>
              </a:rPr>
              <a:t>https://tinyurl.com/PSY102Participation</a:t>
            </a:r>
            <a:endParaRPr/>
          </a:p>
          <a:p>
            <a:pPr marL="0" lvl="0" indent="0" algn="l" rtl="0">
              <a:spcBef>
                <a:spcPts val="600"/>
              </a:spcBef>
              <a:spcAft>
                <a:spcPts val="0"/>
              </a:spcAft>
              <a:buNone/>
            </a:pPr>
            <a:endParaRPr/>
          </a:p>
          <a:p>
            <a:pPr marL="0" lvl="0" indent="0" algn="l" rtl="0">
              <a:spcBef>
                <a:spcPts val="600"/>
              </a:spcBef>
              <a:spcAft>
                <a:spcPts val="0"/>
              </a:spcAft>
              <a:buNone/>
            </a:pPr>
            <a:r>
              <a:rPr lang="en" u="sng">
                <a:solidFill>
                  <a:schemeClr val="hlink"/>
                </a:solidFill>
                <a:hlinkClick r:id="rId4"/>
              </a:rPr>
              <a:t>https://tinyurl.com/PSY102MinutePaperMay15</a:t>
            </a:r>
            <a:endParaRPr/>
          </a:p>
          <a:p>
            <a:pPr marL="0" lvl="0" indent="0" algn="l" rtl="0">
              <a:spcBef>
                <a:spcPts val="6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6"/>
          <p:cNvPicPr preferRelativeResize="0"/>
          <p:nvPr/>
        </p:nvPicPr>
        <p:blipFill>
          <a:blip r:embed="rId3">
            <a:alphaModFix/>
          </a:blip>
          <a:stretch>
            <a:fillRect/>
          </a:stretch>
        </p:blipFill>
        <p:spPr>
          <a:xfrm>
            <a:off x="152400" y="152400"/>
            <a:ext cx="8067675" cy="4838700"/>
          </a:xfrm>
          <a:prstGeom prst="rect">
            <a:avLst/>
          </a:prstGeom>
          <a:noFill/>
          <a:ln>
            <a:noFill/>
          </a:ln>
        </p:spPr>
      </p:pic>
      <p:sp>
        <p:nvSpPr>
          <p:cNvPr id="116" name="Google Shape;116;p16"/>
          <p:cNvSpPr/>
          <p:nvPr/>
        </p:nvSpPr>
        <p:spPr>
          <a:xfrm>
            <a:off x="426950" y="2231250"/>
            <a:ext cx="772500" cy="681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6658025" y="1550250"/>
            <a:ext cx="772500" cy="681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6098875" y="2515725"/>
            <a:ext cx="772500" cy="681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7"/>
          <p:cNvPicPr preferRelativeResize="0"/>
          <p:nvPr/>
        </p:nvPicPr>
        <p:blipFill>
          <a:blip r:embed="rId3">
            <a:alphaModFix/>
          </a:blip>
          <a:stretch>
            <a:fillRect/>
          </a:stretch>
        </p:blipFill>
        <p:spPr>
          <a:xfrm>
            <a:off x="0" y="4635175"/>
            <a:ext cx="4972050" cy="419100"/>
          </a:xfrm>
          <a:prstGeom prst="rect">
            <a:avLst/>
          </a:prstGeom>
          <a:noFill/>
          <a:ln>
            <a:noFill/>
          </a:ln>
        </p:spPr>
      </p:pic>
      <p:pic>
        <p:nvPicPr>
          <p:cNvPr id="124" name="Google Shape;124;p17"/>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8"/>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9"/>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0"/>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1"/>
          <p:cNvPicPr preferRelativeResize="0"/>
          <p:nvPr/>
        </p:nvPicPr>
        <p:blipFill>
          <a:blip r:embed="rId3">
            <a:alphaModFix/>
          </a:blip>
          <a:stretch>
            <a:fillRect/>
          </a:stretch>
        </p:blipFill>
        <p:spPr>
          <a:xfrm>
            <a:off x="2286000" y="857250"/>
            <a:ext cx="4572000" cy="3429000"/>
          </a:xfrm>
          <a:prstGeom prst="rect">
            <a:avLst/>
          </a:prstGeom>
          <a:noFill/>
          <a:ln>
            <a:noFill/>
          </a:ln>
        </p:spPr>
      </p:pic>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3143</Words>
  <Application>Microsoft Office PowerPoint</Application>
  <PresentationFormat>On-screen Show (16:9)</PresentationFormat>
  <Paragraphs>227</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Courier New</vt:lpstr>
      <vt:lpstr>Lato</vt:lpstr>
      <vt:lpstr>Arial</vt:lpstr>
      <vt:lpstr>Raleway</vt:lpstr>
      <vt:lpstr>Times New Roman</vt:lpstr>
      <vt:lpstr>Lora</vt:lpstr>
      <vt:lpstr>Calibri</vt:lpstr>
      <vt:lpstr>Antonio template</vt:lpstr>
      <vt:lpstr>PSY 102: Introduction to Cognitive Psychology Day 1 (05/15/19): Science Communication</vt:lpstr>
      <vt:lpstr>Today’s Goals &amp;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What are the goals of this class?</vt:lpstr>
      <vt:lpstr>PowerPoint Presentation</vt:lpstr>
      <vt:lpstr>Quick Syllabus Review</vt:lpstr>
      <vt:lpstr>Class Norms</vt:lpstr>
      <vt:lpstr>Summary: Class Norms</vt:lpstr>
      <vt:lpstr>Expect from me:</vt:lpstr>
      <vt:lpstr>What is knowledge?</vt:lpstr>
      <vt:lpstr>Gallery Walk:</vt:lpstr>
      <vt:lpstr>What does this mean for us?</vt:lpstr>
      <vt:lpstr>PowerPoint Presentation</vt:lpstr>
      <vt:lpstr>Sections of a Science Article</vt:lpstr>
      <vt:lpstr>How to Read a Science Paper</vt:lpstr>
      <vt:lpstr>Critique of Bem (2011)</vt:lpstr>
      <vt:lpstr>How can we best communicate our science?</vt:lpstr>
      <vt:lpstr>PowerPoint Presentation</vt:lpstr>
      <vt:lpstr>PowerPoint Presentation</vt:lpstr>
      <vt:lpstr>More Information Isn’t Enough (cc: Nyhan et al. (2014), Pediatrics)</vt:lpstr>
      <vt:lpstr>Think Pair Share: What is good science communication?</vt:lpstr>
      <vt:lpstr>Brain Labeling Worksheet</vt:lpstr>
      <vt:lpstr>Today’s Goals &amp; Agenda</vt:lpstr>
      <vt:lpstr>Tomorrow’s Work</vt:lpstr>
      <vt:lpstr>Self-rated Participation &amp; Reflection on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 102: Introduction to Cognitive Psychology Day 1 (05/15/19): Science Communication</dc:title>
  <cp:lastModifiedBy>chbejjani</cp:lastModifiedBy>
  <cp:revision>1</cp:revision>
  <dcterms:modified xsi:type="dcterms:W3CDTF">2019-05-15T20:01:58Z</dcterms:modified>
</cp:coreProperties>
</file>